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8"/>
  </p:notesMasterIdLst>
  <p:sldIdLst>
    <p:sldId id="256" r:id="rId2"/>
    <p:sldId id="257" r:id="rId3"/>
    <p:sldId id="259" r:id="rId4"/>
    <p:sldId id="258" r:id="rId5"/>
    <p:sldId id="260" r:id="rId6"/>
    <p:sldId id="262" r:id="rId7"/>
    <p:sldId id="263" r:id="rId8"/>
    <p:sldId id="267" r:id="rId9"/>
    <p:sldId id="264" r:id="rId10"/>
    <p:sldId id="265" r:id="rId11"/>
    <p:sldId id="266" r:id="rId12"/>
    <p:sldId id="274" r:id="rId13"/>
    <p:sldId id="277" r:id="rId14"/>
    <p:sldId id="268" r:id="rId15"/>
    <p:sldId id="269" r:id="rId16"/>
    <p:sldId id="270" r:id="rId17"/>
    <p:sldId id="271" r:id="rId18"/>
    <p:sldId id="272" r:id="rId19"/>
    <p:sldId id="273" r:id="rId20"/>
    <p:sldId id="275" r:id="rId21"/>
    <p:sldId id="276" r:id="rId22"/>
    <p:sldId id="278" r:id="rId23"/>
    <p:sldId id="279" r:id="rId24"/>
    <p:sldId id="280" r:id="rId25"/>
    <p:sldId id="281" r:id="rId26"/>
    <p:sldId id="282" r:id="rId2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709CDF-7086-49EC-A190-23F8D1979BE7}" type="datetimeFigureOut">
              <a:rPr lang="en-US" smtClean="0"/>
              <a:t>11/30/2011</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A2BC24-9D68-4547-8FBD-7A9179A6F914}"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4BA2BC24-9D68-4547-8FBD-7A9179A6F914}"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17" name="Fußzeilenplatzhalter 16"/>
          <p:cNvSpPr>
            <a:spLocks noGrp="1"/>
          </p:cNvSpPr>
          <p:nvPr>
            <p:ph type="ftr" sz="quarter" idx="11"/>
          </p:nvPr>
        </p:nvSpPr>
        <p:spPr/>
        <p:txBody>
          <a:bodyPr/>
          <a:lstStyle/>
          <a:p>
            <a:endParaRPr lang="de-AT"/>
          </a:p>
        </p:txBody>
      </p:sp>
      <p:sp>
        <p:nvSpPr>
          <p:cNvPr id="29" name="Foliennummernplatzhalter 28"/>
          <p:cNvSpPr>
            <a:spLocks noGrp="1"/>
          </p:cNvSpPr>
          <p:nvPr>
            <p:ph type="sldNum" sz="quarter" idx="12"/>
          </p:nvPr>
        </p:nvSpPr>
        <p:spPr/>
        <p:txBody>
          <a:bodyPr/>
          <a:lstStyle/>
          <a:p>
            <a:fld id="{3A27D1DD-C1B0-432D-B3D1-C5B1A06C45FB}" type="slidenum">
              <a:rPr lang="de-AT" smtClean="0"/>
              <a:pPr/>
              <a:t>‹Nr.›</a:t>
            </a:fld>
            <a:endParaRPr lang="de-AT"/>
          </a:p>
        </p:txBody>
      </p:sp>
      <p:sp>
        <p:nvSpPr>
          <p:cNvPr id="9" name="Untertitel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a:xfrm>
            <a:off x="7924800" y="6416675"/>
            <a:ext cx="762000" cy="365125"/>
          </a:xfrm>
        </p:spPr>
        <p:txBody>
          <a:bodyPr/>
          <a:lstStyle/>
          <a:p>
            <a:fld id="{3A27D1DD-C1B0-432D-B3D1-C5B1A06C45FB}" type="slidenum">
              <a:rPr lang="de-AT" smtClean="0"/>
              <a:pPr/>
              <a:t>‹Nr.›</a:t>
            </a:fld>
            <a:endParaRPr lang="de-A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fld id="{BDB2ED4E-FF08-4736-8555-76F9515FA5C8}" type="datetimeFigureOut">
              <a:rPr lang="de-AT" smtClean="0"/>
              <a:pPr/>
              <a:t>30.11.2011</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3A27D1DD-C1B0-432D-B3D1-C5B1A06C45FB}" type="slidenum">
              <a:rPr lang="de-AT" smtClean="0"/>
              <a:pPr/>
              <a:t>‹Nr.›</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DB2ED4E-FF08-4736-8555-76F9515FA5C8}" type="datetimeFigureOut">
              <a:rPr lang="de-AT" smtClean="0"/>
              <a:pPr/>
              <a:t>30.11.2011</a:t>
            </a:fld>
            <a:endParaRPr lang="de-AT"/>
          </a:p>
        </p:txBody>
      </p:sp>
      <p:sp>
        <p:nvSpPr>
          <p:cNvPr id="3" name="Fußzeilenplatzhalt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AT"/>
          </a:p>
        </p:txBody>
      </p:sp>
      <p:sp>
        <p:nvSpPr>
          <p:cNvPr id="23" name="Foliennummernplatzhalt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A27D1DD-C1B0-432D-B3D1-C5B1A06C45FB}" type="slidenum">
              <a:rPr lang="de-AT" smtClean="0"/>
              <a:pPr/>
              <a:t>‹Nr.›</a:t>
            </a:fld>
            <a:endParaRPr lang="de-AT"/>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108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467544" y="404665"/>
            <a:ext cx="7848872" cy="2232247"/>
          </a:xfrm>
        </p:spPr>
        <p:txBody>
          <a:bodyPr/>
          <a:lstStyle/>
          <a:p>
            <a:r>
              <a:rPr lang="de-AT" dirty="0" err="1" smtClean="0"/>
              <a:t>Appoggio</a:t>
            </a:r>
            <a:endParaRPr lang="de-AT" dirty="0"/>
          </a:p>
        </p:txBody>
      </p:sp>
      <p:sp>
        <p:nvSpPr>
          <p:cNvPr id="3" name="Untertitel 2"/>
          <p:cNvSpPr>
            <a:spLocks noGrp="1"/>
          </p:cNvSpPr>
          <p:nvPr>
            <p:ph type="subTitle" idx="1"/>
          </p:nvPr>
        </p:nvSpPr>
        <p:spPr/>
        <p:txBody>
          <a:bodyPr/>
          <a:lstStyle/>
          <a:p>
            <a:r>
              <a:rPr lang="de-AT" dirty="0" smtClean="0">
                <a:solidFill>
                  <a:schemeClr val="bg1">
                    <a:lumMod val="95000"/>
                    <a:lumOff val="5000"/>
                  </a:schemeClr>
                </a:solidFill>
              </a:rPr>
              <a:t> </a:t>
            </a:r>
            <a:r>
              <a:rPr lang="de-AT" dirty="0" err="1" smtClean="0">
                <a:solidFill>
                  <a:schemeClr val="bg1">
                    <a:lumMod val="95000"/>
                    <a:lumOff val="5000"/>
                  </a:schemeClr>
                </a:solidFill>
              </a:rPr>
              <a:t>by</a:t>
            </a:r>
            <a:r>
              <a:rPr lang="de-AT" dirty="0" smtClean="0">
                <a:solidFill>
                  <a:schemeClr val="bg1">
                    <a:lumMod val="95000"/>
                    <a:lumOff val="5000"/>
                  </a:schemeClr>
                </a:solidFill>
              </a:rPr>
              <a:t> </a:t>
            </a:r>
            <a:r>
              <a:rPr lang="de-AT" dirty="0" err="1" smtClean="0">
                <a:solidFill>
                  <a:schemeClr val="bg1">
                    <a:lumMod val="95000"/>
                    <a:lumOff val="5000"/>
                  </a:schemeClr>
                </a:solidFill>
              </a:rPr>
              <a:t>Sewan</a:t>
            </a:r>
            <a:r>
              <a:rPr lang="de-AT" dirty="0" smtClean="0">
                <a:solidFill>
                  <a:schemeClr val="bg1">
                    <a:lumMod val="95000"/>
                    <a:lumOff val="5000"/>
                  </a:schemeClr>
                </a:solidFill>
              </a:rPr>
              <a:t> </a:t>
            </a:r>
            <a:r>
              <a:rPr lang="de-AT" dirty="0" err="1" smtClean="0">
                <a:solidFill>
                  <a:schemeClr val="bg1">
                    <a:lumMod val="95000"/>
                    <a:lumOff val="5000"/>
                  </a:schemeClr>
                </a:solidFill>
              </a:rPr>
              <a:t>Howsepian</a:t>
            </a:r>
            <a:endParaRPr lang="de-AT" dirty="0">
              <a:solidFill>
                <a:schemeClr val="bg1">
                  <a:lumMod val="95000"/>
                  <a:lumOff val="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715200" cy="1498178"/>
          </a:xfrm>
        </p:spPr>
        <p:txBody>
          <a:bodyPr>
            <a:normAutofit/>
          </a:bodyPr>
          <a:lstStyle/>
          <a:p>
            <a:r>
              <a:rPr lang="en-US" sz="2800" dirty="0" smtClean="0"/>
              <a:t>Which muscles are important for exhalation in order to do </a:t>
            </a:r>
            <a:r>
              <a:rPr lang="en-US" sz="2800" dirty="0" err="1" smtClean="0"/>
              <a:t>appoggio</a:t>
            </a:r>
            <a:r>
              <a:rPr lang="en-US" sz="2800" dirty="0" smtClean="0"/>
              <a:t>?</a:t>
            </a:r>
            <a:endParaRPr lang="en-US" sz="2800" dirty="0"/>
          </a:p>
        </p:txBody>
      </p:sp>
      <p:pic>
        <p:nvPicPr>
          <p:cNvPr id="4" name="Inhaltsplatzhalter 3" descr="vocal.pegagogy.muscles1.jpg"/>
          <p:cNvPicPr>
            <a:picLocks noGrp="1" noChangeAspect="1"/>
          </p:cNvPicPr>
          <p:nvPr>
            <p:ph idx="1"/>
          </p:nvPr>
        </p:nvPicPr>
        <p:blipFill>
          <a:blip r:embed="rId2" cstate="print"/>
          <a:stretch>
            <a:fillRect/>
          </a:stretch>
        </p:blipFill>
        <p:spPr>
          <a:xfrm>
            <a:off x="1259632" y="1916113"/>
            <a:ext cx="6480720" cy="4249737"/>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Suspension</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r>
              <a:rPr lang="en-US" sz="2000" dirty="0" smtClean="0">
                <a:solidFill>
                  <a:schemeClr val="bg1"/>
                </a:solidFill>
              </a:rPr>
              <a:t>After inhalation, there is a suspension period, which usually lasts less then a second, but if a singer wants to keep the </a:t>
            </a:r>
            <a:r>
              <a:rPr lang="en-US" sz="2000" dirty="0" err="1" smtClean="0">
                <a:solidFill>
                  <a:schemeClr val="bg1"/>
                </a:solidFill>
              </a:rPr>
              <a:t>appoggio</a:t>
            </a:r>
            <a:r>
              <a:rPr lang="en-US" sz="2000" dirty="0" smtClean="0">
                <a:solidFill>
                  <a:schemeClr val="bg1"/>
                </a:solidFill>
              </a:rPr>
              <a:t> posture, this is the moment of real action. This moment of suspension could last longer, if the external intercostals  (muscles of inhalation) are held in a contracted posture in order to check the recoil forces of the lungs.</a:t>
            </a:r>
          </a:p>
          <a:p>
            <a:endParaRPr lang="en-US" sz="2000" dirty="0" smtClean="0">
              <a:solidFill>
                <a:schemeClr val="bg1"/>
              </a:solidFill>
            </a:endParaRPr>
          </a:p>
          <a:p>
            <a:pPr>
              <a:buFont typeface="Wingdings" pitchFamily="2" charset="2"/>
              <a:buChar char="v"/>
            </a:pPr>
            <a:r>
              <a:rPr lang="en-US" sz="2000" dirty="0" smtClean="0">
                <a:solidFill>
                  <a:schemeClr val="bg1"/>
                </a:solidFill>
              </a:rPr>
              <a:t>Suspension is the moment, when the vocal contest starts.</a:t>
            </a:r>
            <a:endParaRPr lang="en-US" sz="20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t>
            </a:r>
            <a:r>
              <a:rPr lang="en-US" dirty="0" err="1" smtClean="0"/>
              <a:t>A</a:t>
            </a:r>
            <a:r>
              <a:rPr lang="en-US" dirty="0" err="1" smtClean="0"/>
              <a:t>ppoggio</a:t>
            </a:r>
            <a:r>
              <a:rPr lang="en-US" dirty="0" smtClean="0"/>
              <a:t>”- Exercise</a:t>
            </a:r>
            <a:endParaRPr lang="en-US" dirty="0"/>
          </a:p>
        </p:txBody>
      </p:sp>
      <p:pic>
        <p:nvPicPr>
          <p:cNvPr id="4" name="Grafik 0" descr="Scan0001.jpg"/>
          <p:cNvPicPr>
            <a:picLocks noGrp="1"/>
          </p:cNvPicPr>
          <p:nvPr>
            <p:ph idx="1"/>
          </p:nvPr>
        </p:nvPicPr>
        <p:blipFill>
          <a:blip r:embed="rId3" cstate="print"/>
          <a:stretch>
            <a:fillRect/>
          </a:stretch>
        </p:blipFill>
        <p:spPr>
          <a:xfrm>
            <a:off x="1619672" y="1556792"/>
            <a:ext cx="5544616" cy="1456132"/>
          </a:xfrm>
          <a:prstGeom prst="rect">
            <a:avLst/>
          </a:prstGeom>
        </p:spPr>
      </p:pic>
      <p:sp>
        <p:nvSpPr>
          <p:cNvPr id="5" name="Rechteck 4"/>
          <p:cNvSpPr/>
          <p:nvPr/>
        </p:nvSpPr>
        <p:spPr>
          <a:xfrm>
            <a:off x="539552" y="3501009"/>
            <a:ext cx="8208912" cy="2985433"/>
          </a:xfrm>
          <a:prstGeom prst="rect">
            <a:avLst/>
          </a:prstGeom>
        </p:spPr>
        <p:txBody>
          <a:bodyPr wrap="square">
            <a:spAutoFit/>
          </a:bodyPr>
          <a:lstStyle/>
          <a:p>
            <a:r>
              <a:rPr lang="en-US" sz="2000" dirty="0" smtClean="0">
                <a:solidFill>
                  <a:schemeClr val="bg1"/>
                </a:solidFill>
              </a:rPr>
              <a:t>This exercise </a:t>
            </a:r>
            <a:r>
              <a:rPr lang="en-US" sz="2000" dirty="0" smtClean="0">
                <a:solidFill>
                  <a:schemeClr val="bg1"/>
                </a:solidFill>
              </a:rPr>
              <a:t>is an example for a short onset exercise. The (‘) are </a:t>
            </a:r>
            <a:r>
              <a:rPr lang="en-US" sz="2000" b="1" dirty="0" smtClean="0">
                <a:solidFill>
                  <a:schemeClr val="bg1"/>
                </a:solidFill>
              </a:rPr>
              <a:t>“quiet breath renewals” </a:t>
            </a:r>
            <a:r>
              <a:rPr lang="en-US" sz="2000" dirty="0" smtClean="0">
                <a:solidFill>
                  <a:schemeClr val="bg1"/>
                </a:solidFill>
              </a:rPr>
              <a:t>and the flexible awareness of abdominal wall contact. Exercise/sing on a comfortable pitch in the lower middle range. </a:t>
            </a:r>
            <a:endParaRPr lang="en-US" sz="2000" dirty="0" smtClean="0">
              <a:solidFill>
                <a:schemeClr val="bg1"/>
              </a:solidFill>
            </a:endParaRPr>
          </a:p>
          <a:p>
            <a:endParaRPr lang="en-US" dirty="0" smtClean="0">
              <a:solidFill>
                <a:schemeClr val="bg1"/>
              </a:solidFill>
            </a:endParaRPr>
          </a:p>
          <a:p>
            <a:endParaRPr lang="en-US" dirty="0" smtClean="0">
              <a:solidFill>
                <a:schemeClr val="bg1"/>
              </a:solidFill>
            </a:endParaRPr>
          </a:p>
          <a:p>
            <a:endParaRPr lang="en-US" dirty="0" smtClean="0">
              <a:solidFill>
                <a:schemeClr val="bg1"/>
              </a:solidFill>
            </a:endParaRPr>
          </a:p>
          <a:p>
            <a:endParaRPr lang="en-US" dirty="0" smtClean="0">
              <a:solidFill>
                <a:schemeClr val="bg1"/>
              </a:solidFill>
            </a:endParaRPr>
          </a:p>
          <a:p>
            <a:endParaRPr lang="en-US" dirty="0" smtClean="0">
              <a:solidFill>
                <a:schemeClr val="bg1"/>
              </a:solidFill>
            </a:endParaRPr>
          </a:p>
          <a:p>
            <a:endParaRPr lang="de-AT"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Breath renewal</a:t>
            </a:r>
            <a:endParaRPr lang="en-US" dirty="0"/>
          </a:p>
        </p:txBody>
      </p:sp>
      <p:sp>
        <p:nvSpPr>
          <p:cNvPr id="3" name="Inhaltsplatzhalter 2"/>
          <p:cNvSpPr>
            <a:spLocks noGrp="1"/>
          </p:cNvSpPr>
          <p:nvPr>
            <p:ph idx="1"/>
          </p:nvPr>
        </p:nvSpPr>
        <p:spPr>
          <a:xfrm>
            <a:off x="457200" y="2348880"/>
            <a:ext cx="8229600" cy="2592288"/>
          </a:xfrm>
        </p:spPr>
        <p:txBody>
          <a:bodyPr>
            <a:normAutofit/>
          </a:bodyPr>
          <a:lstStyle/>
          <a:p>
            <a:pPr>
              <a:buFont typeface="Wingdings" pitchFamily="2" charset="2"/>
              <a:buChar char="v"/>
            </a:pPr>
            <a:r>
              <a:rPr lang="en-US" sz="2400" dirty="0" smtClean="0">
                <a:solidFill>
                  <a:schemeClr val="bg1"/>
                </a:solidFill>
              </a:rPr>
              <a:t>The </a:t>
            </a:r>
            <a:r>
              <a:rPr lang="en-US" sz="2400" dirty="0" smtClean="0">
                <a:solidFill>
                  <a:schemeClr val="bg1"/>
                </a:solidFill>
              </a:rPr>
              <a:t>breath is absolutely silent (if possible) and the singer scarcely realizes that breath is being renewed. A feeling of </a:t>
            </a:r>
            <a:r>
              <a:rPr lang="en-US" sz="2400" dirty="0" err="1" smtClean="0">
                <a:solidFill>
                  <a:schemeClr val="bg1"/>
                </a:solidFill>
              </a:rPr>
              <a:t>supraglottal</a:t>
            </a:r>
            <a:r>
              <a:rPr lang="en-US" sz="2400" dirty="0" smtClean="0">
                <a:solidFill>
                  <a:schemeClr val="bg1"/>
                </a:solidFill>
              </a:rPr>
              <a:t> pressure is caused and the singer still remains in the </a:t>
            </a:r>
            <a:r>
              <a:rPr lang="en-US" sz="2400" dirty="0" err="1" smtClean="0">
                <a:solidFill>
                  <a:schemeClr val="bg1"/>
                </a:solidFill>
              </a:rPr>
              <a:t>inspiratory</a:t>
            </a:r>
            <a:r>
              <a:rPr lang="en-US" sz="2400" dirty="0" smtClean="0">
                <a:solidFill>
                  <a:schemeClr val="bg1"/>
                </a:solidFill>
              </a:rPr>
              <a:t> gesture. </a:t>
            </a:r>
            <a:endParaRPr lang="de-AT" sz="2400" dirty="0" smtClean="0">
              <a:solidFill>
                <a:schemeClr val="bg1"/>
              </a:solidFill>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The Experiment</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r>
              <a:rPr lang="en-US" sz="2000" dirty="0" smtClean="0">
                <a:solidFill>
                  <a:schemeClr val="bg1"/>
                </a:solidFill>
              </a:rPr>
              <a:t>The following experiment should clarify, whether singers with increased body fat have more advantage towards a breathing management; and if yes, are these tendencies correlated to the “</a:t>
            </a:r>
            <a:r>
              <a:rPr lang="en-US" sz="2000" dirty="0" err="1" smtClean="0">
                <a:solidFill>
                  <a:schemeClr val="bg1"/>
                </a:solidFill>
              </a:rPr>
              <a:t>appoggio</a:t>
            </a:r>
            <a:r>
              <a:rPr lang="en-US" sz="2000" dirty="0" smtClean="0">
                <a:solidFill>
                  <a:schemeClr val="bg1"/>
                </a:solidFill>
              </a:rPr>
              <a:t> technique”?</a:t>
            </a:r>
          </a:p>
          <a:p>
            <a:endParaRPr lang="en-US" sz="2000" dirty="0" smtClean="0">
              <a:solidFill>
                <a:schemeClr val="bg1"/>
              </a:solidFill>
            </a:endParaRPr>
          </a:p>
          <a:p>
            <a:pPr>
              <a:buFont typeface="Wingdings" pitchFamily="2" charset="2"/>
              <a:buChar char="v"/>
            </a:pPr>
            <a:r>
              <a:rPr lang="en-US" sz="2000" dirty="0" smtClean="0">
                <a:solidFill>
                  <a:schemeClr val="bg1"/>
                </a:solidFill>
              </a:rPr>
              <a:t>Experiment of </a:t>
            </a:r>
            <a:r>
              <a:rPr lang="en-US" sz="2000" dirty="0" err="1" smtClean="0">
                <a:solidFill>
                  <a:schemeClr val="bg1"/>
                </a:solidFill>
              </a:rPr>
              <a:t>Hoit</a:t>
            </a:r>
            <a:r>
              <a:rPr lang="en-US" sz="2000" dirty="0" smtClean="0">
                <a:solidFill>
                  <a:schemeClr val="bg1"/>
                </a:solidFill>
              </a:rPr>
              <a:t> and </a:t>
            </a:r>
            <a:r>
              <a:rPr lang="en-US" sz="2000" dirty="0" err="1" smtClean="0">
                <a:solidFill>
                  <a:schemeClr val="bg1"/>
                </a:solidFill>
              </a:rPr>
              <a:t>Hixen</a:t>
            </a:r>
            <a:r>
              <a:rPr lang="en-US" sz="2000" dirty="0" smtClean="0">
                <a:solidFill>
                  <a:schemeClr val="bg1"/>
                </a:solidFill>
              </a:rPr>
              <a:t> (1986)</a:t>
            </a:r>
          </a:p>
          <a:p>
            <a:endParaRPr lang="en-US" sz="2000" dirty="0" smtClean="0">
              <a:solidFill>
                <a:schemeClr val="bg1"/>
              </a:solidFill>
            </a:endParaRPr>
          </a:p>
          <a:p>
            <a:pPr>
              <a:buNone/>
            </a:pPr>
            <a:endParaRPr lang="en-US" sz="2000" dirty="0" smtClean="0">
              <a:solidFill>
                <a:schemeClr val="bg1"/>
              </a:solidFill>
            </a:endParaRPr>
          </a:p>
          <a:p>
            <a:pPr>
              <a:buFont typeface="Wingdings" pitchFamily="2" charset="2"/>
              <a:buChar char="v"/>
            </a:pPr>
            <a:r>
              <a:rPr lang="en-US" sz="2000" dirty="0" smtClean="0">
                <a:solidFill>
                  <a:schemeClr val="bg1"/>
                </a:solidFill>
              </a:rPr>
              <a:t>This experiment should clarify if </a:t>
            </a:r>
            <a:r>
              <a:rPr lang="en-US" sz="2000" dirty="0" err="1" smtClean="0">
                <a:solidFill>
                  <a:schemeClr val="bg1"/>
                </a:solidFill>
              </a:rPr>
              <a:t>appoggio</a:t>
            </a:r>
            <a:r>
              <a:rPr lang="en-US" sz="2000" dirty="0" smtClean="0">
                <a:solidFill>
                  <a:schemeClr val="bg1"/>
                </a:solidFill>
              </a:rPr>
              <a:t> technique, based on a rib cage/</a:t>
            </a:r>
            <a:r>
              <a:rPr lang="en-US" sz="2000" dirty="0" err="1" smtClean="0">
                <a:solidFill>
                  <a:schemeClr val="bg1"/>
                </a:solidFill>
              </a:rPr>
              <a:t>epigastric</a:t>
            </a:r>
            <a:r>
              <a:rPr lang="en-US" sz="2000" dirty="0" smtClean="0">
                <a:solidFill>
                  <a:schemeClr val="bg1"/>
                </a:solidFill>
              </a:rPr>
              <a:t> expansion, is essential for young singers to maintain the right breathing posture.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Experiment</a:t>
            </a:r>
            <a:endParaRPr lang="en-US" dirty="0"/>
          </a:p>
        </p:txBody>
      </p:sp>
      <p:sp>
        <p:nvSpPr>
          <p:cNvPr id="3" name="Inhaltsplatzhalter 2"/>
          <p:cNvSpPr>
            <a:spLocks noGrp="1"/>
          </p:cNvSpPr>
          <p:nvPr>
            <p:ph idx="1"/>
          </p:nvPr>
        </p:nvSpPr>
        <p:spPr/>
        <p:txBody>
          <a:bodyPr/>
          <a:lstStyle/>
          <a:p>
            <a:pPr marL="651510" indent="-514350">
              <a:buFont typeface="Wingdings" pitchFamily="2" charset="2"/>
              <a:buChar char="v"/>
            </a:pPr>
            <a:endParaRPr lang="en-US" dirty="0" smtClean="0">
              <a:solidFill>
                <a:schemeClr val="bg1"/>
              </a:solidFill>
            </a:endParaRPr>
          </a:p>
          <a:p>
            <a:pPr marL="651510" indent="-514350">
              <a:buFont typeface="Wingdings" pitchFamily="2" charset="2"/>
              <a:buChar char="v"/>
            </a:pPr>
            <a:r>
              <a:rPr lang="en-US" dirty="0" smtClean="0">
                <a:solidFill>
                  <a:schemeClr val="bg1"/>
                </a:solidFill>
              </a:rPr>
              <a:t>12 female emerging singers, between 18 and 22 years old.</a:t>
            </a:r>
          </a:p>
          <a:p>
            <a:pPr marL="651510" indent="-514350">
              <a:buNone/>
            </a:pPr>
            <a:endParaRPr lang="en-US" dirty="0" smtClean="0">
              <a:solidFill>
                <a:schemeClr val="bg1"/>
              </a:solidFill>
            </a:endParaRPr>
          </a:p>
          <a:p>
            <a:pPr marL="651510" indent="-514350">
              <a:buFont typeface="Wingdings" pitchFamily="2" charset="2"/>
              <a:buChar char="v"/>
            </a:pPr>
            <a:r>
              <a:rPr lang="en-US" dirty="0" smtClean="0">
                <a:solidFill>
                  <a:schemeClr val="bg1"/>
                </a:solidFill>
              </a:rPr>
              <a:t>All of the singers had 2 years of vocal study.</a:t>
            </a:r>
          </a:p>
          <a:p>
            <a:pPr marL="651510" indent="-514350">
              <a:buNone/>
            </a:pPr>
            <a:endParaRPr lang="en-US" dirty="0" smtClean="0">
              <a:solidFill>
                <a:schemeClr val="bg1"/>
              </a:solidFill>
            </a:endParaRPr>
          </a:p>
          <a:p>
            <a:pPr marL="651510" indent="-514350">
              <a:buNone/>
            </a:pPr>
            <a:endParaRPr lang="en-US" dirty="0" smtClean="0">
              <a:solidFill>
                <a:schemeClr val="bg1"/>
              </a:solidFill>
            </a:endParaRPr>
          </a:p>
          <a:p>
            <a:pPr marL="651510" indent="-514350">
              <a:buFont typeface="Wingdings" pitchFamily="2" charset="2"/>
              <a:buChar char="v"/>
            </a:pPr>
            <a:r>
              <a:rPr lang="en-US" dirty="0" smtClean="0">
                <a:solidFill>
                  <a:schemeClr val="bg1"/>
                </a:solidFill>
              </a:rPr>
              <a:t>In good health with no tobacco use</a:t>
            </a:r>
          </a:p>
          <a:p>
            <a:pPr marL="651510" indent="-514350">
              <a:buFont typeface="Wingdings" pitchFamily="2" charset="2"/>
              <a:buChar char="v"/>
            </a:pPr>
            <a:endParaRPr lang="en-US" dirty="0" smtClean="0"/>
          </a:p>
          <a:p>
            <a:pPr>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Experiment</a:t>
            </a:r>
            <a:endParaRPr lang="en-US" dirty="0"/>
          </a:p>
        </p:txBody>
      </p:sp>
      <p:sp>
        <p:nvSpPr>
          <p:cNvPr id="3" name="Inhaltsplatzhalter 2"/>
          <p:cNvSpPr>
            <a:spLocks noGrp="1"/>
          </p:cNvSpPr>
          <p:nvPr>
            <p:ph idx="1"/>
          </p:nvPr>
        </p:nvSpPr>
        <p:spPr/>
        <p:txBody>
          <a:bodyPr/>
          <a:lstStyle/>
          <a:p>
            <a:pPr>
              <a:buFont typeface="Wingdings" pitchFamily="2" charset="2"/>
              <a:buChar char="v"/>
            </a:pPr>
            <a:r>
              <a:rPr lang="en-US" dirty="0" smtClean="0">
                <a:solidFill>
                  <a:schemeClr val="bg1"/>
                </a:solidFill>
              </a:rPr>
              <a:t>12 singers divided into 3 body types</a:t>
            </a:r>
          </a:p>
          <a:p>
            <a:pPr>
              <a:buNone/>
            </a:pPr>
            <a:endParaRPr lang="en-US" dirty="0" smtClean="0"/>
          </a:p>
          <a:p>
            <a:pPr marL="651510" indent="-514350">
              <a:buNone/>
            </a:pPr>
            <a:r>
              <a:rPr lang="en-US" sz="2000" dirty="0" smtClean="0">
                <a:solidFill>
                  <a:schemeClr val="bg1"/>
                </a:solidFill>
              </a:rPr>
              <a:t>1.</a:t>
            </a:r>
            <a:r>
              <a:rPr lang="en-US" sz="2000" dirty="0" smtClean="0">
                <a:solidFill>
                  <a:schemeClr val="accent1">
                    <a:lumMod val="60000"/>
                    <a:lumOff val="40000"/>
                  </a:schemeClr>
                </a:solidFill>
              </a:rPr>
              <a:t> 	</a:t>
            </a:r>
            <a:r>
              <a:rPr lang="en-US" sz="2000" b="1" u="sng" dirty="0" err="1" smtClean="0">
                <a:solidFill>
                  <a:schemeClr val="accent1">
                    <a:lumMod val="60000"/>
                    <a:lumOff val="40000"/>
                  </a:schemeClr>
                </a:solidFill>
              </a:rPr>
              <a:t>Ectomorphs</a:t>
            </a:r>
            <a:r>
              <a:rPr lang="en-US" sz="2000" b="1" u="sng" dirty="0" smtClean="0">
                <a:solidFill>
                  <a:schemeClr val="accent1">
                    <a:lumMod val="60000"/>
                    <a:lumOff val="40000"/>
                  </a:schemeClr>
                </a:solidFill>
              </a:rPr>
              <a:t> </a:t>
            </a:r>
            <a:r>
              <a:rPr lang="en-US" sz="2000" dirty="0" smtClean="0">
                <a:solidFill>
                  <a:schemeClr val="bg1"/>
                </a:solidFill>
              </a:rPr>
              <a:t>(lean appearance with limited body fat)</a:t>
            </a:r>
          </a:p>
          <a:p>
            <a:pPr marL="651510" indent="-514350">
              <a:buNone/>
            </a:pPr>
            <a:endParaRPr lang="en-US" sz="2000" dirty="0" smtClean="0"/>
          </a:p>
          <a:p>
            <a:pPr marL="651510" indent="-514350">
              <a:buNone/>
            </a:pPr>
            <a:endParaRPr lang="en-US" dirty="0"/>
          </a:p>
        </p:txBody>
      </p:sp>
      <p:pic>
        <p:nvPicPr>
          <p:cNvPr id="4" name="Grafik 3" descr="vocal.pedagogy.experiment1.jpg"/>
          <p:cNvPicPr>
            <a:picLocks noChangeAspect="1"/>
          </p:cNvPicPr>
          <p:nvPr/>
        </p:nvPicPr>
        <p:blipFill>
          <a:blip r:embed="rId2" cstate="print"/>
          <a:stretch>
            <a:fillRect/>
          </a:stretch>
        </p:blipFill>
        <p:spPr>
          <a:xfrm>
            <a:off x="3550201" y="3501008"/>
            <a:ext cx="2173927" cy="316835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Experiment</a:t>
            </a:r>
            <a:endParaRPr lang="en-US" dirty="0"/>
          </a:p>
        </p:txBody>
      </p:sp>
      <p:sp>
        <p:nvSpPr>
          <p:cNvPr id="3" name="Inhaltsplatzhalter 2"/>
          <p:cNvSpPr>
            <a:spLocks noGrp="1"/>
          </p:cNvSpPr>
          <p:nvPr>
            <p:ph idx="1"/>
          </p:nvPr>
        </p:nvSpPr>
        <p:spPr/>
        <p:txBody>
          <a:bodyPr>
            <a:normAutofit/>
          </a:bodyPr>
          <a:lstStyle/>
          <a:p>
            <a:pPr marL="651510" indent="-514350">
              <a:buNone/>
            </a:pPr>
            <a:r>
              <a:rPr lang="en-US" sz="2000" dirty="0" smtClean="0">
                <a:solidFill>
                  <a:schemeClr val="bg1"/>
                </a:solidFill>
              </a:rPr>
              <a:t>2. 	</a:t>
            </a:r>
            <a:r>
              <a:rPr lang="en-US" sz="2000" b="1" u="sng" dirty="0" err="1" smtClean="0">
                <a:solidFill>
                  <a:schemeClr val="accent1">
                    <a:lumMod val="60000"/>
                    <a:lumOff val="40000"/>
                  </a:schemeClr>
                </a:solidFill>
              </a:rPr>
              <a:t>Mesomorphs</a:t>
            </a:r>
            <a:r>
              <a:rPr lang="en-US" sz="2000" dirty="0" smtClean="0"/>
              <a:t> </a:t>
            </a:r>
            <a:r>
              <a:rPr lang="en-US" sz="2000" dirty="0" smtClean="0">
                <a:solidFill>
                  <a:schemeClr val="bg1"/>
                </a:solidFill>
              </a:rPr>
              <a:t>(more muscles mass than body fat + larger bones)</a:t>
            </a:r>
          </a:p>
          <a:p>
            <a:pPr marL="651510" indent="-514350">
              <a:buAutoNum type="arabicPeriod"/>
            </a:pPr>
            <a:endParaRPr lang="en-US" sz="2000" dirty="0" smtClean="0"/>
          </a:p>
          <a:p>
            <a:pPr marL="651510" indent="-514350">
              <a:buNone/>
            </a:pPr>
            <a:endParaRPr lang="en-US" sz="2000" dirty="0"/>
          </a:p>
        </p:txBody>
      </p:sp>
      <p:pic>
        <p:nvPicPr>
          <p:cNvPr id="4" name="Grafik 3" descr="vocal.pedagogy.experiment2.jpg"/>
          <p:cNvPicPr>
            <a:picLocks noChangeAspect="1"/>
          </p:cNvPicPr>
          <p:nvPr/>
        </p:nvPicPr>
        <p:blipFill>
          <a:blip r:embed="rId2" cstate="print"/>
          <a:stretch>
            <a:fillRect/>
          </a:stretch>
        </p:blipFill>
        <p:spPr>
          <a:xfrm>
            <a:off x="3203848" y="2711826"/>
            <a:ext cx="2914080" cy="330946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Experiment</a:t>
            </a:r>
            <a:endParaRPr lang="en-US" dirty="0"/>
          </a:p>
        </p:txBody>
      </p:sp>
      <p:sp>
        <p:nvSpPr>
          <p:cNvPr id="3" name="Inhaltsplatzhalter 2"/>
          <p:cNvSpPr>
            <a:spLocks noGrp="1"/>
          </p:cNvSpPr>
          <p:nvPr>
            <p:ph idx="1"/>
          </p:nvPr>
        </p:nvSpPr>
        <p:spPr/>
        <p:txBody>
          <a:bodyPr>
            <a:normAutofit/>
          </a:bodyPr>
          <a:lstStyle/>
          <a:p>
            <a:pPr>
              <a:buNone/>
            </a:pPr>
            <a:r>
              <a:rPr lang="en-US" sz="2000" dirty="0" smtClean="0">
                <a:solidFill>
                  <a:schemeClr val="bg1"/>
                </a:solidFill>
              </a:rPr>
              <a:t>3.</a:t>
            </a:r>
            <a:r>
              <a:rPr lang="en-US" sz="2000" dirty="0" smtClean="0"/>
              <a:t>	 </a:t>
            </a:r>
            <a:r>
              <a:rPr lang="en-US" sz="2000" b="1" u="sng" dirty="0" smtClean="0">
                <a:solidFill>
                  <a:schemeClr val="accent1">
                    <a:lumMod val="60000"/>
                    <a:lumOff val="40000"/>
                  </a:schemeClr>
                </a:solidFill>
              </a:rPr>
              <a:t>Endomorphs </a:t>
            </a:r>
            <a:r>
              <a:rPr lang="en-US" sz="2000" dirty="0" smtClean="0">
                <a:solidFill>
                  <a:schemeClr val="bg1"/>
                </a:solidFill>
              </a:rPr>
              <a:t>(higher percentage of body fat than muscle mass)</a:t>
            </a:r>
          </a:p>
          <a:p>
            <a:pPr>
              <a:buNone/>
            </a:pPr>
            <a:endParaRPr lang="en-US" sz="2000" dirty="0" smtClean="0"/>
          </a:p>
          <a:p>
            <a:pPr>
              <a:buNone/>
            </a:pPr>
            <a:endParaRPr lang="en-US" sz="2000" dirty="0"/>
          </a:p>
        </p:txBody>
      </p:sp>
      <p:pic>
        <p:nvPicPr>
          <p:cNvPr id="5" name="Grafik 4" descr="LOS ANGELES 001.JPG"/>
          <p:cNvPicPr>
            <a:picLocks noChangeAspect="1"/>
          </p:cNvPicPr>
          <p:nvPr/>
        </p:nvPicPr>
        <p:blipFill>
          <a:blip r:embed="rId2" cstate="print"/>
          <a:stretch>
            <a:fillRect/>
          </a:stretch>
        </p:blipFill>
        <p:spPr>
          <a:xfrm>
            <a:off x="2627784" y="2348880"/>
            <a:ext cx="3096344" cy="396044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3 Methods</a:t>
            </a:r>
            <a:endParaRPr lang="en-US" dirty="0"/>
          </a:p>
        </p:txBody>
      </p:sp>
      <p:sp>
        <p:nvSpPr>
          <p:cNvPr id="3" name="Inhaltsplatzhalter 2"/>
          <p:cNvSpPr>
            <a:spLocks noGrp="1"/>
          </p:cNvSpPr>
          <p:nvPr>
            <p:ph idx="1"/>
          </p:nvPr>
        </p:nvSpPr>
        <p:spPr/>
        <p:txBody>
          <a:bodyPr/>
          <a:lstStyle/>
          <a:p>
            <a:pPr>
              <a:buFont typeface="Wingdings" pitchFamily="2" charset="2"/>
              <a:buChar char="v"/>
            </a:pPr>
            <a:r>
              <a:rPr lang="en-US" dirty="0" err="1" smtClean="0">
                <a:solidFill>
                  <a:schemeClr val="bg1"/>
                </a:solidFill>
              </a:rPr>
              <a:t>Somatotyping</a:t>
            </a:r>
            <a:endParaRPr lang="en-US" dirty="0" smtClean="0">
              <a:solidFill>
                <a:schemeClr val="bg1"/>
              </a:solidFill>
            </a:endParaRPr>
          </a:p>
          <a:p>
            <a:pPr>
              <a:buFont typeface="Wingdings" pitchFamily="2" charset="2"/>
              <a:buChar char="v"/>
            </a:pPr>
            <a:endParaRPr lang="en-US" dirty="0" smtClean="0">
              <a:solidFill>
                <a:schemeClr val="bg1"/>
              </a:solidFill>
            </a:endParaRPr>
          </a:p>
          <a:p>
            <a:pPr>
              <a:buFont typeface="Wingdings" pitchFamily="2" charset="2"/>
              <a:buChar char="v"/>
            </a:pPr>
            <a:r>
              <a:rPr lang="en-US" dirty="0" smtClean="0">
                <a:solidFill>
                  <a:schemeClr val="bg1"/>
                </a:solidFill>
              </a:rPr>
              <a:t>Video recording</a:t>
            </a:r>
          </a:p>
          <a:p>
            <a:pPr>
              <a:buFont typeface="Wingdings" pitchFamily="2" charset="2"/>
              <a:buChar char="v"/>
            </a:pPr>
            <a:endParaRPr lang="en-US" dirty="0" smtClean="0">
              <a:solidFill>
                <a:schemeClr val="bg1"/>
              </a:solidFill>
            </a:endParaRPr>
          </a:p>
          <a:p>
            <a:pPr>
              <a:buFont typeface="Wingdings" pitchFamily="2" charset="2"/>
              <a:buChar char="v"/>
            </a:pPr>
            <a:r>
              <a:rPr lang="en-US" dirty="0" smtClean="0">
                <a:solidFill>
                  <a:schemeClr val="bg1"/>
                </a:solidFill>
              </a:rPr>
              <a:t>Lung Function Assessment</a:t>
            </a:r>
          </a:p>
          <a:p>
            <a:pPr>
              <a:buFont typeface="Wingdings" pitchFamily="2" charset="2"/>
              <a:buChar char="v"/>
            </a:pPr>
            <a:endParaRPr lang="en-US" dirty="0" smtClean="0"/>
          </a:p>
          <a:p>
            <a:pPr>
              <a:buNone/>
            </a:pPr>
            <a:r>
              <a:rPr lang="en-US" sz="1800" dirty="0" smtClean="0">
                <a:solidFill>
                  <a:schemeClr val="bg1"/>
                </a:solidFill>
              </a:rPr>
              <a:t>After the 3 methods, a relatively clear result was made by this investigation.</a:t>
            </a:r>
            <a:endParaRPr lang="en-US" sz="18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t>Appoggio</a:t>
            </a:r>
            <a:r>
              <a:rPr lang="de-AT" dirty="0" smtClean="0"/>
              <a:t> -Explanation</a:t>
            </a:r>
            <a:endParaRPr lang="de-AT" dirty="0"/>
          </a:p>
        </p:txBody>
      </p:sp>
      <p:sp>
        <p:nvSpPr>
          <p:cNvPr id="3" name="Inhaltsplatzhalter 2"/>
          <p:cNvSpPr>
            <a:spLocks noGrp="1"/>
          </p:cNvSpPr>
          <p:nvPr>
            <p:ph idx="1"/>
          </p:nvPr>
        </p:nvSpPr>
        <p:spPr/>
        <p:txBody>
          <a:bodyPr/>
          <a:lstStyle/>
          <a:p>
            <a:pPr>
              <a:buNone/>
            </a:pPr>
            <a:r>
              <a:rPr lang="en-US" b="1" dirty="0" smtClean="0">
                <a:solidFill>
                  <a:schemeClr val="bg1">
                    <a:lumMod val="95000"/>
                    <a:lumOff val="5000"/>
                  </a:schemeClr>
                </a:solidFill>
              </a:rPr>
              <a:t>What is </a:t>
            </a:r>
            <a:r>
              <a:rPr lang="en-US" b="1" dirty="0" err="1" smtClean="0">
                <a:solidFill>
                  <a:schemeClr val="bg1">
                    <a:lumMod val="95000"/>
                    <a:lumOff val="5000"/>
                  </a:schemeClr>
                </a:solidFill>
              </a:rPr>
              <a:t>Appoggio</a:t>
            </a:r>
            <a:r>
              <a:rPr lang="en-US" b="1" dirty="0" smtClean="0">
                <a:solidFill>
                  <a:schemeClr val="bg1">
                    <a:lumMod val="95000"/>
                    <a:lumOff val="5000"/>
                  </a:schemeClr>
                </a:solidFill>
              </a:rPr>
              <a:t>?</a:t>
            </a:r>
          </a:p>
          <a:p>
            <a:pPr>
              <a:buNone/>
            </a:pPr>
            <a:endParaRPr lang="en-US" sz="1600" b="1" dirty="0" smtClean="0">
              <a:solidFill>
                <a:schemeClr val="bg1">
                  <a:lumMod val="95000"/>
                  <a:lumOff val="5000"/>
                </a:schemeClr>
              </a:solidFill>
            </a:endParaRPr>
          </a:p>
          <a:p>
            <a:pPr>
              <a:buFont typeface="Wingdings" pitchFamily="2" charset="2"/>
              <a:buChar char="v"/>
            </a:pPr>
            <a:r>
              <a:rPr lang="en-US" sz="1800" b="1" dirty="0" smtClean="0">
                <a:solidFill>
                  <a:schemeClr val="bg1">
                    <a:lumMod val="95000"/>
                    <a:lumOff val="5000"/>
                  </a:schemeClr>
                </a:solidFill>
              </a:rPr>
              <a:t>Origin  - „</a:t>
            </a:r>
            <a:r>
              <a:rPr lang="en-US" sz="1800" b="1" dirty="0" err="1" smtClean="0">
                <a:solidFill>
                  <a:schemeClr val="bg1">
                    <a:lumMod val="95000"/>
                    <a:lumOff val="5000"/>
                  </a:schemeClr>
                </a:solidFill>
              </a:rPr>
              <a:t>appoggiare</a:t>
            </a:r>
            <a:r>
              <a:rPr lang="en-US" sz="1800" b="1" dirty="0" smtClean="0">
                <a:solidFill>
                  <a:schemeClr val="bg1">
                    <a:lumMod val="95000"/>
                    <a:lumOff val="5000"/>
                  </a:schemeClr>
                </a:solidFill>
              </a:rPr>
              <a:t>“ (Italian word for </a:t>
            </a:r>
            <a:r>
              <a:rPr lang="en-US" sz="1800" b="1" i="1" dirty="0" smtClean="0">
                <a:solidFill>
                  <a:schemeClr val="bg1">
                    <a:lumMod val="95000"/>
                    <a:lumOff val="5000"/>
                  </a:schemeClr>
                </a:solidFill>
              </a:rPr>
              <a:t>leaning on </a:t>
            </a:r>
            <a:r>
              <a:rPr lang="en-US" sz="1800" b="1" dirty="0" smtClean="0">
                <a:solidFill>
                  <a:schemeClr val="bg1">
                    <a:lumMod val="95000"/>
                    <a:lumOff val="5000"/>
                  </a:schemeClr>
                </a:solidFill>
              </a:rPr>
              <a:t>or </a:t>
            </a:r>
            <a:r>
              <a:rPr lang="en-US" sz="1800" b="1" i="1" dirty="0" smtClean="0">
                <a:solidFill>
                  <a:schemeClr val="bg1">
                    <a:lumMod val="95000"/>
                    <a:lumOff val="5000"/>
                  </a:schemeClr>
                </a:solidFill>
              </a:rPr>
              <a:t>leaning against</a:t>
            </a:r>
            <a:r>
              <a:rPr lang="en-US" sz="1800" b="1" dirty="0" smtClean="0">
                <a:solidFill>
                  <a:schemeClr val="bg1">
                    <a:lumMod val="95000"/>
                    <a:lumOff val="5000"/>
                  </a:schemeClr>
                </a:solidFill>
              </a:rPr>
              <a:t>)</a:t>
            </a:r>
          </a:p>
          <a:p>
            <a:pPr>
              <a:buNone/>
            </a:pPr>
            <a:r>
              <a:rPr lang="en-US" sz="1800" b="1" dirty="0" smtClean="0">
                <a:solidFill>
                  <a:schemeClr val="bg1">
                    <a:lumMod val="95000"/>
                    <a:lumOff val="5000"/>
                  </a:schemeClr>
                </a:solidFill>
              </a:rPr>
              <a:t>	“</a:t>
            </a:r>
            <a:r>
              <a:rPr lang="en-US" sz="1800" dirty="0" smtClean="0">
                <a:solidFill>
                  <a:schemeClr val="bg1">
                    <a:lumMod val="95000"/>
                    <a:lumOff val="5000"/>
                  </a:schemeClr>
                </a:solidFill>
              </a:rPr>
              <a:t>To lean  on the breath” = supporting or having breath control.</a:t>
            </a:r>
            <a:endParaRPr lang="en-US" sz="1800" dirty="0" smtClean="0">
              <a:solidFill>
                <a:schemeClr val="bg1">
                  <a:lumMod val="95000"/>
                  <a:lumOff val="5000"/>
                </a:schemeClr>
              </a:solidFill>
            </a:endParaRPr>
          </a:p>
          <a:p>
            <a:pPr>
              <a:buNone/>
            </a:pPr>
            <a:endParaRPr lang="en-US" sz="1800" b="1" dirty="0" smtClean="0">
              <a:solidFill>
                <a:schemeClr val="bg1">
                  <a:lumMod val="95000"/>
                  <a:lumOff val="5000"/>
                </a:schemeClr>
              </a:solidFill>
            </a:endParaRPr>
          </a:p>
          <a:p>
            <a:pPr>
              <a:buNone/>
            </a:pPr>
            <a:r>
              <a:rPr lang="en-US" sz="1800" b="1" dirty="0" smtClean="0">
                <a:solidFill>
                  <a:schemeClr val="bg1">
                    <a:lumMod val="95000"/>
                    <a:lumOff val="5000"/>
                  </a:schemeClr>
                </a:solidFill>
              </a:rPr>
              <a:t>	</a:t>
            </a:r>
            <a:r>
              <a:rPr lang="en-US" sz="1800" dirty="0" smtClean="0">
                <a:solidFill>
                  <a:schemeClr val="bg1">
                    <a:lumMod val="95000"/>
                    <a:lumOff val="5000"/>
                  </a:schemeClr>
                </a:solidFill>
              </a:rPr>
              <a:t>Each inhalation causes the expansion of the rib cage, elevation of sternum and fullness in the </a:t>
            </a:r>
            <a:r>
              <a:rPr lang="en-US" sz="1800" dirty="0" err="1" smtClean="0">
                <a:solidFill>
                  <a:schemeClr val="bg1">
                    <a:lumMod val="95000"/>
                    <a:lumOff val="5000"/>
                  </a:schemeClr>
                </a:solidFill>
              </a:rPr>
              <a:t>epigastric</a:t>
            </a:r>
            <a:r>
              <a:rPr lang="en-US" sz="1800" dirty="0" smtClean="0">
                <a:solidFill>
                  <a:schemeClr val="bg1">
                    <a:lumMod val="95000"/>
                    <a:lumOff val="5000"/>
                  </a:schemeClr>
                </a:solidFill>
              </a:rPr>
              <a:t> area (that area between sternum and navel). This inhalation gesture is referred as to be the „</a:t>
            </a:r>
            <a:r>
              <a:rPr lang="en-US" sz="1800" i="1" dirty="0" smtClean="0">
                <a:solidFill>
                  <a:schemeClr val="bg1">
                    <a:lumMod val="95000"/>
                    <a:lumOff val="5000"/>
                  </a:schemeClr>
                </a:solidFill>
              </a:rPr>
              <a:t>noble posture“</a:t>
            </a:r>
            <a:r>
              <a:rPr lang="en-US" sz="1800" dirty="0" smtClean="0">
                <a:solidFill>
                  <a:schemeClr val="bg1">
                    <a:lumMod val="95000"/>
                    <a:lumOff val="5000"/>
                  </a:schemeClr>
                </a:solidFill>
              </a:rPr>
              <a:t>. When you begin to exhale (sing), it is recommended to remain in this inhalation gesture (</a:t>
            </a:r>
            <a:r>
              <a:rPr lang="en-US" sz="1800" i="1" dirty="0" smtClean="0">
                <a:solidFill>
                  <a:schemeClr val="bg1">
                    <a:lumMod val="95000"/>
                    <a:lumOff val="5000"/>
                  </a:schemeClr>
                </a:solidFill>
              </a:rPr>
              <a:t>noble posture) </a:t>
            </a:r>
            <a:r>
              <a:rPr lang="en-US" sz="1800" dirty="0" smtClean="0">
                <a:solidFill>
                  <a:schemeClr val="bg1">
                    <a:lumMod val="95000"/>
                    <a:lumOff val="5000"/>
                  </a:schemeClr>
                </a:solidFill>
              </a:rPr>
              <a:t>as long as possible in order to keep the ribs expanded, the sternum high.</a:t>
            </a:r>
          </a:p>
          <a:p>
            <a:pPr>
              <a:buNone/>
            </a:pPr>
            <a:r>
              <a:rPr lang="en-US" sz="1800" dirty="0" smtClean="0">
                <a:solidFill>
                  <a:schemeClr val="bg1">
                    <a:lumMod val="95000"/>
                    <a:lumOff val="5000"/>
                  </a:schemeClr>
                </a:solidFill>
              </a:rPr>
              <a:t>	In other words, trying to keep the inhalation posture while exhaling (singing) is called „</a:t>
            </a:r>
            <a:r>
              <a:rPr lang="en-US" sz="1800" dirty="0" err="1" smtClean="0">
                <a:solidFill>
                  <a:schemeClr val="bg1">
                    <a:lumMod val="95000"/>
                    <a:lumOff val="5000"/>
                  </a:schemeClr>
                </a:solidFill>
              </a:rPr>
              <a:t>appoggio</a:t>
            </a:r>
            <a:r>
              <a:rPr lang="en-US" sz="1800" dirty="0" smtClean="0">
                <a:solidFill>
                  <a:schemeClr val="bg1">
                    <a:lumMod val="95000"/>
                    <a:lumOff val="5000"/>
                  </a:schemeClr>
                </a:solidFill>
              </a:rPr>
              <a:t>“. </a:t>
            </a:r>
            <a:endParaRPr lang="en-US" sz="1600" dirty="0" smtClean="0">
              <a:solidFill>
                <a:schemeClr val="bg1">
                  <a:lumMod val="95000"/>
                  <a:lumOff val="5000"/>
                </a:schemeClr>
              </a:solidFill>
            </a:endParaRPr>
          </a:p>
          <a:p>
            <a:pPr>
              <a:buFont typeface="Wingdings" pitchFamily="2" charset="2"/>
              <a:buChar char="v"/>
            </a:pPr>
            <a:endParaRPr lang="de-AT" sz="1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The result</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r>
              <a:rPr lang="en-US" sz="2000" i="1" dirty="0" smtClean="0">
                <a:solidFill>
                  <a:schemeClr val="bg1"/>
                </a:solidFill>
              </a:rPr>
              <a:t>“</a:t>
            </a:r>
            <a:r>
              <a:rPr lang="en-US" sz="2000" i="1" dirty="0" smtClean="0">
                <a:solidFill>
                  <a:schemeClr val="bg1"/>
                </a:solidFill>
              </a:rPr>
              <a:t>The singers with more body fat had tendency to breath lower than those who were lean and muscular. The results of the research demonstrate that people in this study with more fat tended to breathe lower in the thoracic region than those who were more lean and muscular </a:t>
            </a:r>
            <a:r>
              <a:rPr lang="de-AT" sz="2000" dirty="0" smtClean="0">
                <a:solidFill>
                  <a:schemeClr val="bg1"/>
                </a:solidFill>
              </a:rPr>
              <a:t>(</a:t>
            </a:r>
            <a:r>
              <a:rPr lang="de-AT" sz="2000" dirty="0" err="1" smtClean="0">
                <a:solidFill>
                  <a:schemeClr val="bg1"/>
                </a:solidFill>
              </a:rPr>
              <a:t>Cowgill</a:t>
            </a:r>
            <a:r>
              <a:rPr lang="de-AT" sz="2000" dirty="0" smtClean="0">
                <a:solidFill>
                  <a:schemeClr val="bg1"/>
                </a:solidFill>
              </a:rPr>
              <a:t> 2009)</a:t>
            </a:r>
            <a:r>
              <a:rPr lang="en-US" sz="2000" i="1" dirty="0" smtClean="0">
                <a:solidFill>
                  <a:schemeClr val="bg1"/>
                </a:solidFill>
              </a:rPr>
              <a:t>”.  </a:t>
            </a:r>
            <a:endParaRPr lang="en-US" sz="2000" i="1" dirty="0" smtClean="0">
              <a:solidFill>
                <a:schemeClr val="bg1"/>
              </a:solidFill>
            </a:endParaRPr>
          </a:p>
          <a:p>
            <a:pPr>
              <a:buFont typeface="Wingdings" pitchFamily="2" charset="2"/>
              <a:buChar char="v"/>
            </a:pPr>
            <a:endParaRPr lang="en-US" sz="2000" i="1" dirty="0" smtClean="0">
              <a:solidFill>
                <a:schemeClr val="bg1"/>
              </a:solidFill>
            </a:endParaRPr>
          </a:p>
          <a:p>
            <a:pPr>
              <a:buFont typeface="Wingdings" pitchFamily="2" charset="2"/>
              <a:buChar char="v"/>
            </a:pPr>
            <a:endParaRPr lang="en-US" sz="2000" i="1" dirty="0" smtClean="0">
              <a:solidFill>
                <a:schemeClr val="bg1"/>
              </a:solidFill>
            </a:endParaRPr>
          </a:p>
          <a:p>
            <a:pPr>
              <a:buFont typeface="Wingdings" pitchFamily="2" charset="2"/>
              <a:buChar char="v"/>
            </a:pPr>
            <a:endParaRPr lang="de-AT" sz="2000" dirty="0" smtClean="0">
              <a:solidFill>
                <a:schemeClr val="bg1"/>
              </a:solidFill>
            </a:endParaRPr>
          </a:p>
          <a:p>
            <a:pPr>
              <a:buFont typeface="Wingdings" pitchFamily="2" charset="2"/>
              <a:buChar char="v"/>
            </a:pPr>
            <a:r>
              <a:rPr lang="en-US" sz="2000" dirty="0" smtClean="0">
                <a:solidFill>
                  <a:schemeClr val="bg1"/>
                </a:solidFill>
              </a:rPr>
              <a:t>In other words, the endomorph typed singers, had a lower breathing, which correlated with the “</a:t>
            </a:r>
            <a:r>
              <a:rPr lang="en-US" sz="2000" i="1" dirty="0" err="1" smtClean="0">
                <a:solidFill>
                  <a:schemeClr val="bg1"/>
                </a:solidFill>
              </a:rPr>
              <a:t>appoggio</a:t>
            </a:r>
            <a:r>
              <a:rPr lang="en-US" sz="2000" dirty="0" smtClean="0">
                <a:solidFill>
                  <a:schemeClr val="bg1"/>
                </a:solidFill>
              </a:rPr>
              <a:t> technique”.</a:t>
            </a:r>
            <a:endParaRPr lang="en-US" sz="2000"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Author’s conclusion</a:t>
            </a:r>
            <a:endParaRPr lang="en-US" dirty="0"/>
          </a:p>
        </p:txBody>
      </p:sp>
      <p:sp>
        <p:nvSpPr>
          <p:cNvPr id="3" name="Inhaltsplatzhalter 2"/>
          <p:cNvSpPr>
            <a:spLocks noGrp="1"/>
          </p:cNvSpPr>
          <p:nvPr>
            <p:ph idx="1"/>
          </p:nvPr>
        </p:nvSpPr>
        <p:spPr/>
        <p:txBody>
          <a:bodyPr/>
          <a:lstStyle/>
          <a:p>
            <a:pPr>
              <a:buFont typeface="Wingdings" pitchFamily="2" charset="2"/>
              <a:buChar char="v"/>
            </a:pPr>
            <a:r>
              <a:rPr lang="en-US" sz="2400" i="1" dirty="0" smtClean="0">
                <a:solidFill>
                  <a:schemeClr val="bg1"/>
                </a:solidFill>
              </a:rPr>
              <a:t>“These </a:t>
            </a:r>
            <a:r>
              <a:rPr lang="en-US" sz="2400" i="1" dirty="0" smtClean="0">
                <a:solidFill>
                  <a:schemeClr val="bg1"/>
                </a:solidFill>
              </a:rPr>
              <a:t>findings demonstrate that 1) singers with different body types do tend to breathe differently, and 2) that beginning level singers of every body type show a prominence of large vertical chest breaths. Knowing which body types have which breathing tendencies will be helpful for the teacher of singing in determining where to look for each student’s breath movement and in guiding the student accordingly </a:t>
            </a:r>
            <a:r>
              <a:rPr lang="de-AT" sz="2400" dirty="0" smtClean="0">
                <a:solidFill>
                  <a:schemeClr val="bg1"/>
                </a:solidFill>
              </a:rPr>
              <a:t>(</a:t>
            </a:r>
            <a:r>
              <a:rPr lang="de-AT" sz="2400" dirty="0" err="1" smtClean="0">
                <a:solidFill>
                  <a:schemeClr val="bg1"/>
                </a:solidFill>
              </a:rPr>
              <a:t>Cowgill</a:t>
            </a:r>
            <a:r>
              <a:rPr lang="de-AT" sz="2400" dirty="0" smtClean="0">
                <a:solidFill>
                  <a:schemeClr val="bg1"/>
                </a:solidFill>
              </a:rPr>
              <a:t> 2009)</a:t>
            </a:r>
            <a:r>
              <a:rPr lang="en-US" sz="2400" i="1" dirty="0" smtClean="0">
                <a:solidFill>
                  <a:schemeClr val="bg1"/>
                </a:solidFill>
              </a:rPr>
              <a:t>”.</a:t>
            </a:r>
            <a:r>
              <a:rPr lang="en-US" sz="2400" dirty="0" smtClean="0">
                <a:solidFill>
                  <a:schemeClr val="bg1"/>
                </a:solidFill>
              </a:rPr>
              <a:t> </a:t>
            </a:r>
            <a:endParaRPr lang="de-AT" sz="2400" dirty="0" smtClean="0">
              <a:solidFill>
                <a:schemeClr val="bg1"/>
              </a:solidFill>
            </a:endParaRP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What the vocal experts say about </a:t>
            </a:r>
            <a:r>
              <a:rPr lang="en-US" dirty="0" err="1" smtClean="0"/>
              <a:t>appoggio</a:t>
            </a:r>
            <a:r>
              <a:rPr lang="en-US" dirty="0" smtClean="0"/>
              <a:t>?</a:t>
            </a:r>
            <a:endParaRPr lang="en-US" dirty="0"/>
          </a:p>
        </p:txBody>
      </p:sp>
      <p:sp>
        <p:nvSpPr>
          <p:cNvPr id="3" name="Inhaltsplatzhalter 2"/>
          <p:cNvSpPr>
            <a:spLocks noGrp="1"/>
          </p:cNvSpPr>
          <p:nvPr>
            <p:ph idx="1"/>
          </p:nvPr>
        </p:nvSpPr>
        <p:spPr/>
        <p:txBody>
          <a:bodyPr>
            <a:normAutofit lnSpcReduction="10000"/>
          </a:bodyPr>
          <a:lstStyle/>
          <a:p>
            <a:r>
              <a:rPr lang="en-US" sz="1800" dirty="0" smtClean="0">
                <a:solidFill>
                  <a:schemeClr val="bg1"/>
                </a:solidFill>
              </a:rPr>
              <a:t>The singing in reality is born to clash of opposing principals, the tension of the conflicting forces, brought to equilibrium.</a:t>
            </a:r>
          </a:p>
          <a:p>
            <a:endParaRPr lang="en-US" sz="1800" dirty="0" smtClean="0">
              <a:solidFill>
                <a:schemeClr val="bg1"/>
              </a:solidFill>
            </a:endParaRPr>
          </a:p>
          <a:p>
            <a:r>
              <a:rPr lang="en-US" sz="1800" dirty="0" smtClean="0">
                <a:solidFill>
                  <a:schemeClr val="bg1"/>
                </a:solidFill>
              </a:rPr>
              <a:t>He further indicates about </a:t>
            </a:r>
            <a:r>
              <a:rPr lang="en-US" sz="1800" i="1" dirty="0" err="1" smtClean="0">
                <a:solidFill>
                  <a:schemeClr val="bg1"/>
                </a:solidFill>
              </a:rPr>
              <a:t>appoggio</a:t>
            </a:r>
            <a:r>
              <a:rPr lang="en-US" sz="1800" dirty="0" smtClean="0">
                <a:solidFill>
                  <a:schemeClr val="bg1"/>
                </a:solidFill>
              </a:rPr>
              <a:t>, that air needs to escape to feed the pulsation of the glottis, but the lungs should never collapse, otherwise singing is ineffectual</a:t>
            </a:r>
            <a:r>
              <a:rPr lang="en-US" sz="1800" dirty="0" smtClean="0">
                <a:solidFill>
                  <a:schemeClr val="bg1"/>
                </a:solidFill>
              </a:rPr>
              <a:t>.</a:t>
            </a:r>
          </a:p>
          <a:p>
            <a:endParaRPr lang="en-US" sz="1800" dirty="0" smtClean="0">
              <a:solidFill>
                <a:schemeClr val="bg1"/>
              </a:solidFill>
            </a:endParaRPr>
          </a:p>
          <a:p>
            <a:r>
              <a:rPr lang="en-US" sz="1800" dirty="0" smtClean="0">
                <a:solidFill>
                  <a:schemeClr val="bg1"/>
                </a:solidFill>
              </a:rPr>
              <a:t>Therefore only the compressed air of the escaping air will feed the pulsation in the throat correctly. The lungs then never collapse and the voice will never fail. </a:t>
            </a:r>
            <a:r>
              <a:rPr lang="en-US" sz="1800" dirty="0" err="1" smtClean="0">
                <a:solidFill>
                  <a:schemeClr val="bg1"/>
                </a:solidFill>
              </a:rPr>
              <a:t>Lamperti</a:t>
            </a:r>
            <a:r>
              <a:rPr lang="en-US" sz="1800" dirty="0" smtClean="0">
                <a:solidFill>
                  <a:schemeClr val="bg1"/>
                </a:solidFill>
              </a:rPr>
              <a:t> thinks, that compressed air is a well balanced co-ordination, which has to be guided and restrained. When this co-ordination of muscles is well done, the throat opens naturally, as talking</a:t>
            </a:r>
            <a:r>
              <a:rPr lang="en-US" sz="1800" dirty="0" smtClean="0">
                <a:solidFill>
                  <a:schemeClr val="bg1"/>
                </a:solidFill>
              </a:rPr>
              <a:t>.</a:t>
            </a:r>
          </a:p>
          <a:p>
            <a:r>
              <a:rPr lang="en-US" sz="1800" i="1" dirty="0" smtClean="0">
                <a:solidFill>
                  <a:schemeClr val="bg1"/>
                </a:solidFill>
              </a:rPr>
              <a:t>“There is no attack no mouth position, no tongue control, no voice placing, no fixed chest, no relaxing this or that muscle, no stiffening any part of the body, in fact, nothing that would not spring from instinctive utterance”.</a:t>
            </a:r>
            <a:endParaRPr lang="en-US" sz="1800"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William </a:t>
            </a:r>
            <a:r>
              <a:rPr lang="en-US" dirty="0" err="1" smtClean="0"/>
              <a:t>Shakespear</a:t>
            </a:r>
            <a:r>
              <a:rPr lang="en-US" dirty="0" smtClean="0"/>
              <a:t> about </a:t>
            </a:r>
            <a:r>
              <a:rPr lang="en-US" dirty="0" err="1" smtClean="0"/>
              <a:t>appoggio</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r>
              <a:rPr lang="en-US" sz="1800" i="1" dirty="0" err="1" smtClean="0">
                <a:solidFill>
                  <a:schemeClr val="bg1"/>
                </a:solidFill>
              </a:rPr>
              <a:t>appoggio</a:t>
            </a:r>
            <a:r>
              <a:rPr lang="en-US" sz="1800" dirty="0" smtClean="0">
                <a:solidFill>
                  <a:schemeClr val="bg1"/>
                </a:solidFill>
              </a:rPr>
              <a:t> (control of breath) means, supporting the voice and the voice, if fully responding to this, is said to be </a:t>
            </a:r>
            <a:r>
              <a:rPr lang="en-US" sz="1800" i="1" dirty="0" err="1" smtClean="0">
                <a:solidFill>
                  <a:schemeClr val="bg1"/>
                </a:solidFill>
              </a:rPr>
              <a:t>appoggiata</a:t>
            </a:r>
            <a:r>
              <a:rPr lang="en-US" sz="1800" dirty="0" smtClean="0">
                <a:solidFill>
                  <a:schemeClr val="bg1"/>
                </a:solidFill>
              </a:rPr>
              <a:t>, or leaning on the breath. Ben </a:t>
            </a:r>
            <a:r>
              <a:rPr lang="en-US" sz="1800" i="1" dirty="0" err="1" smtClean="0">
                <a:solidFill>
                  <a:schemeClr val="bg1"/>
                </a:solidFill>
              </a:rPr>
              <a:t>appoggiata</a:t>
            </a:r>
            <a:r>
              <a:rPr lang="en-US" sz="1800" dirty="0" smtClean="0">
                <a:solidFill>
                  <a:schemeClr val="bg1"/>
                </a:solidFill>
              </a:rPr>
              <a:t> = well </a:t>
            </a:r>
            <a:r>
              <a:rPr lang="en-US" sz="1800" dirty="0" smtClean="0">
                <a:solidFill>
                  <a:schemeClr val="bg1"/>
                </a:solidFill>
              </a:rPr>
              <a:t>supported.</a:t>
            </a: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A singer </a:t>
            </a:r>
            <a:r>
              <a:rPr lang="en-US" sz="1800" dirty="0" smtClean="0">
                <a:solidFill>
                  <a:schemeClr val="bg1"/>
                </a:solidFill>
              </a:rPr>
              <a:t>should feel, like the breath is pressed out, but still remains in the body. If the breath rushes outwards, the throat is held rigidly. A singer should sing with breath reserves, especially when ending a phrase. That way the quality of voice will be preserved and the breath renewal will be under control</a:t>
            </a:r>
            <a:r>
              <a:rPr lang="en-US" sz="1800" dirty="0" smtClean="0">
                <a:solidFill>
                  <a:schemeClr val="bg1"/>
                </a:solidFill>
              </a:rPr>
              <a:t>.</a:t>
            </a: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To </a:t>
            </a:r>
            <a:r>
              <a:rPr lang="en-US" sz="1800" dirty="0" smtClean="0">
                <a:solidFill>
                  <a:schemeClr val="bg1"/>
                </a:solidFill>
              </a:rPr>
              <a:t>finish the tone or phrase appropriately well </a:t>
            </a:r>
            <a:r>
              <a:rPr lang="en-US" sz="1800" i="1" dirty="0" err="1" smtClean="0">
                <a:solidFill>
                  <a:schemeClr val="bg1"/>
                </a:solidFill>
              </a:rPr>
              <a:t>appoggiated</a:t>
            </a:r>
            <a:r>
              <a:rPr lang="en-US" sz="1800" dirty="0" smtClean="0">
                <a:solidFill>
                  <a:schemeClr val="bg1"/>
                </a:solidFill>
              </a:rPr>
              <a:t>, the singer has to feel, like arresting the breath</a:t>
            </a:r>
            <a:r>
              <a:rPr lang="en-US" sz="1800" dirty="0" smtClean="0">
                <a:solidFill>
                  <a:schemeClr val="bg1"/>
                </a:solidFill>
              </a:rPr>
              <a:t>.</a:t>
            </a: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A </a:t>
            </a:r>
            <a:r>
              <a:rPr lang="en-US" sz="1800" dirty="0" err="1" smtClean="0">
                <a:solidFill>
                  <a:schemeClr val="bg1"/>
                </a:solidFill>
              </a:rPr>
              <a:t>siinger’s</a:t>
            </a:r>
            <a:r>
              <a:rPr lang="en-US" sz="1800" dirty="0" smtClean="0">
                <a:solidFill>
                  <a:schemeClr val="bg1"/>
                </a:solidFill>
              </a:rPr>
              <a:t> </a:t>
            </a:r>
            <a:r>
              <a:rPr lang="en-US" sz="1800" dirty="0" smtClean="0">
                <a:solidFill>
                  <a:schemeClr val="bg1"/>
                </a:solidFill>
              </a:rPr>
              <a:t>original background and language could cause several problems in the vocal technique</a:t>
            </a:r>
            <a:endParaRPr lang="en-US" sz="1800"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William </a:t>
            </a:r>
            <a:r>
              <a:rPr lang="en-US" dirty="0" err="1" smtClean="0"/>
              <a:t>Vennard</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r>
              <a:rPr lang="en-US" sz="1800" dirty="0" smtClean="0">
                <a:solidFill>
                  <a:schemeClr val="bg1"/>
                </a:solidFill>
              </a:rPr>
              <a:t>Was </a:t>
            </a:r>
            <a:r>
              <a:rPr lang="en-US" sz="1800" dirty="0" smtClean="0">
                <a:solidFill>
                  <a:schemeClr val="bg1"/>
                </a:solidFill>
              </a:rPr>
              <a:t>that he was not using the terminology “</a:t>
            </a:r>
            <a:r>
              <a:rPr lang="en-US" sz="1800" i="1" dirty="0" err="1" smtClean="0">
                <a:solidFill>
                  <a:schemeClr val="bg1"/>
                </a:solidFill>
              </a:rPr>
              <a:t>appoggio</a:t>
            </a:r>
            <a:r>
              <a:rPr lang="en-US" sz="1800" dirty="0" smtClean="0">
                <a:solidFill>
                  <a:schemeClr val="bg1"/>
                </a:solidFill>
              </a:rPr>
              <a:t>” in order to explain it. Instead he is using the </a:t>
            </a:r>
            <a:r>
              <a:rPr lang="en-US" sz="1800" dirty="0" smtClean="0">
                <a:solidFill>
                  <a:schemeClr val="bg1"/>
                </a:solidFill>
              </a:rPr>
              <a:t>terminology </a:t>
            </a:r>
            <a:r>
              <a:rPr lang="en-US" sz="1800" dirty="0" smtClean="0">
                <a:solidFill>
                  <a:schemeClr val="bg1"/>
                </a:solidFill>
              </a:rPr>
              <a:t>of “breath control</a:t>
            </a:r>
            <a:r>
              <a:rPr lang="en-US" sz="1800" dirty="0" smtClean="0">
                <a:solidFill>
                  <a:schemeClr val="bg1"/>
                </a:solidFill>
              </a:rPr>
              <a:t>”.</a:t>
            </a: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inhalation should be quick and intentional, while as exhalation be slow and subconscious. The intercostals and the diaphragm should resist the abdominals so that exhalation will be slow and steady. </a:t>
            </a:r>
            <a:endParaRPr lang="en-US" sz="1800" dirty="0" smtClean="0">
              <a:solidFill>
                <a:schemeClr val="bg1"/>
              </a:solidFill>
            </a:endParaRP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The </a:t>
            </a:r>
            <a:r>
              <a:rPr lang="en-US" sz="1800" dirty="0" err="1" smtClean="0">
                <a:solidFill>
                  <a:schemeClr val="bg1"/>
                </a:solidFill>
              </a:rPr>
              <a:t>epigastrium</a:t>
            </a:r>
            <a:r>
              <a:rPr lang="en-US" sz="1800" dirty="0" smtClean="0">
                <a:solidFill>
                  <a:schemeClr val="bg1"/>
                </a:solidFill>
              </a:rPr>
              <a:t> is somehow bulging outwards and a pushing out of the breastbone, should be more of interest. </a:t>
            </a:r>
            <a:endParaRPr lang="en-US" sz="1800" dirty="0" smtClean="0">
              <a:solidFill>
                <a:schemeClr val="bg1"/>
              </a:solidFill>
            </a:endParaRP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S</a:t>
            </a:r>
            <a:r>
              <a:rPr lang="en-US" sz="1800" dirty="0" smtClean="0">
                <a:solidFill>
                  <a:schemeClr val="bg1"/>
                </a:solidFill>
              </a:rPr>
              <a:t>itting </a:t>
            </a:r>
            <a:r>
              <a:rPr lang="en-US" sz="1800" dirty="0" smtClean="0">
                <a:solidFill>
                  <a:schemeClr val="bg1"/>
                </a:solidFill>
              </a:rPr>
              <a:t>on the breath or holding </a:t>
            </a:r>
            <a:r>
              <a:rPr lang="en-US" sz="1800" dirty="0" smtClean="0">
                <a:solidFill>
                  <a:schemeClr val="bg1"/>
                </a:solidFill>
              </a:rPr>
              <a:t>it can </a:t>
            </a:r>
            <a:r>
              <a:rPr lang="en-US" sz="1800" dirty="0" smtClean="0">
                <a:solidFill>
                  <a:schemeClr val="bg1"/>
                </a:solidFill>
              </a:rPr>
              <a:t>cause a lot of confusion. </a:t>
            </a:r>
            <a:endParaRPr lang="en-US" sz="1800" dirty="0" smtClean="0">
              <a:solidFill>
                <a:schemeClr val="bg1"/>
              </a:solidFill>
            </a:endParaRPr>
          </a:p>
          <a:p>
            <a:pPr>
              <a:buFont typeface="Wingdings" pitchFamily="2" charset="2"/>
              <a:buChar char="v"/>
            </a:pPr>
            <a:endParaRPr lang="en-US" sz="1800" dirty="0" smtClean="0">
              <a:solidFill>
                <a:schemeClr val="bg1"/>
              </a:solidFill>
            </a:endParaRPr>
          </a:p>
          <a:p>
            <a:pPr>
              <a:buFont typeface="Wingdings" pitchFamily="2" charset="2"/>
              <a:buChar char="v"/>
            </a:pPr>
            <a:r>
              <a:rPr lang="en-US" sz="1800" dirty="0" smtClean="0">
                <a:solidFill>
                  <a:schemeClr val="bg1"/>
                </a:solidFill>
              </a:rPr>
              <a:t>breath </a:t>
            </a:r>
            <a:r>
              <a:rPr lang="en-US" sz="1800" dirty="0" smtClean="0">
                <a:solidFill>
                  <a:schemeClr val="bg1"/>
                </a:solidFill>
              </a:rPr>
              <a:t>control” (</a:t>
            </a:r>
            <a:r>
              <a:rPr lang="en-US" sz="1800" i="1" dirty="0" err="1" smtClean="0">
                <a:solidFill>
                  <a:schemeClr val="bg1"/>
                </a:solidFill>
              </a:rPr>
              <a:t>appoggio</a:t>
            </a:r>
            <a:r>
              <a:rPr lang="en-US" sz="1800" dirty="0" smtClean="0">
                <a:solidFill>
                  <a:schemeClr val="bg1"/>
                </a:solidFill>
              </a:rPr>
              <a:t>), should be not be taught until a free flowing tone is </a:t>
            </a:r>
            <a:r>
              <a:rPr lang="en-US" sz="1800" dirty="0" smtClean="0">
                <a:solidFill>
                  <a:schemeClr val="bg1"/>
                </a:solidFill>
              </a:rPr>
              <a:t>mastered</a:t>
            </a:r>
            <a:r>
              <a:rPr lang="en-US" sz="1800" dirty="0" smtClean="0">
                <a:solidFill>
                  <a:schemeClr val="bg1"/>
                </a:solidFill>
              </a:rPr>
              <a:t>.</a:t>
            </a:r>
            <a:endParaRPr lang="en-US" sz="1800"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Clifton Ware</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r>
              <a:rPr lang="en-US" sz="2000" dirty="0" err="1" smtClean="0">
                <a:solidFill>
                  <a:schemeClr val="bg1"/>
                </a:solidFill>
              </a:rPr>
              <a:t>Cilfton</a:t>
            </a:r>
            <a:r>
              <a:rPr lang="en-US" sz="2000" dirty="0" smtClean="0">
                <a:solidFill>
                  <a:schemeClr val="bg1"/>
                </a:solidFill>
              </a:rPr>
              <a:t> Ware uses the “</a:t>
            </a:r>
            <a:r>
              <a:rPr lang="en-US" sz="2000" dirty="0" err="1" smtClean="0">
                <a:solidFill>
                  <a:schemeClr val="bg1"/>
                </a:solidFill>
              </a:rPr>
              <a:t>lotta</a:t>
            </a:r>
            <a:r>
              <a:rPr lang="en-US" sz="2000" dirty="0" smtClean="0">
                <a:solidFill>
                  <a:schemeClr val="bg1"/>
                </a:solidFill>
              </a:rPr>
              <a:t> </a:t>
            </a:r>
            <a:r>
              <a:rPr lang="en-US" sz="2000" dirty="0" err="1" smtClean="0">
                <a:solidFill>
                  <a:schemeClr val="bg1"/>
                </a:solidFill>
              </a:rPr>
              <a:t>vocale</a:t>
            </a:r>
            <a:r>
              <a:rPr lang="en-US" sz="2000" dirty="0" smtClean="0">
                <a:solidFill>
                  <a:schemeClr val="bg1"/>
                </a:solidFill>
              </a:rPr>
              <a:t>” or the “vocal contest” to explain </a:t>
            </a:r>
            <a:r>
              <a:rPr lang="en-US" sz="2000" i="1" dirty="0" err="1" smtClean="0">
                <a:solidFill>
                  <a:schemeClr val="bg1"/>
                </a:solidFill>
              </a:rPr>
              <a:t>appoggio</a:t>
            </a:r>
            <a:endParaRPr lang="en-US" sz="2000" i="1" dirty="0" smtClean="0">
              <a:solidFill>
                <a:schemeClr val="bg1"/>
              </a:solidFill>
            </a:endParaRPr>
          </a:p>
          <a:p>
            <a:endParaRPr lang="en-US" sz="2000" i="1" dirty="0" smtClean="0">
              <a:solidFill>
                <a:schemeClr val="bg1"/>
              </a:solidFill>
            </a:endParaRPr>
          </a:p>
          <a:p>
            <a:pPr>
              <a:buFont typeface="Wingdings" pitchFamily="2" charset="2"/>
              <a:buChar char="v"/>
            </a:pPr>
            <a:r>
              <a:rPr lang="en-US" sz="2000" dirty="0" smtClean="0">
                <a:solidFill>
                  <a:schemeClr val="bg1"/>
                </a:solidFill>
              </a:rPr>
              <a:t>find the moment of “suspension breath of balanced pressure</a:t>
            </a:r>
            <a:r>
              <a:rPr lang="en-US" sz="2000" dirty="0" smtClean="0">
                <a:solidFill>
                  <a:schemeClr val="bg1"/>
                </a:solidFill>
              </a:rPr>
              <a:t>”.</a:t>
            </a:r>
          </a:p>
          <a:p>
            <a:pPr>
              <a:buFont typeface="Wingdings" pitchFamily="2" charset="2"/>
              <a:buChar char="v"/>
            </a:pPr>
            <a:endParaRPr lang="en-US" sz="2000" dirty="0" smtClean="0">
              <a:solidFill>
                <a:schemeClr val="bg1"/>
              </a:solidFill>
            </a:endParaRPr>
          </a:p>
          <a:p>
            <a:pPr>
              <a:buFont typeface="Wingdings" pitchFamily="2" charset="2"/>
              <a:buChar char="v"/>
            </a:pPr>
            <a:r>
              <a:rPr lang="en-US" sz="2000" i="1" dirty="0" smtClean="0">
                <a:solidFill>
                  <a:schemeClr val="bg1"/>
                </a:solidFill>
              </a:rPr>
              <a:t>“To prevent the collapse of the respiratory system at the beginning of singing and to maintain a coordinated balance between </a:t>
            </a:r>
            <a:r>
              <a:rPr lang="en-US" sz="2000" i="1" dirty="0" err="1" smtClean="0">
                <a:solidFill>
                  <a:schemeClr val="bg1"/>
                </a:solidFill>
              </a:rPr>
              <a:t>inspiratory</a:t>
            </a:r>
            <a:r>
              <a:rPr lang="en-US" sz="2000" i="1" dirty="0" smtClean="0">
                <a:solidFill>
                  <a:schemeClr val="bg1"/>
                </a:solidFill>
              </a:rPr>
              <a:t> and expiratory forces, the following image might be helpful:  While singing a phrase or exercise, imagine that by the action of your rib cage – plus the muscles surrounding the waist and back – you are able to keep the walls of the room from collapsing inward. Similarly, when taking a breath, imagine filling the space of the room with your expanding breath </a:t>
            </a:r>
            <a:r>
              <a:rPr lang="de-AT" sz="2000" dirty="0" smtClean="0">
                <a:solidFill>
                  <a:schemeClr val="bg1"/>
                </a:solidFill>
              </a:rPr>
              <a:t>(Ware 1998)</a:t>
            </a:r>
            <a:endParaRPr lang="en-US" sz="2000"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Conclusion</a:t>
            </a:r>
            <a:endParaRPr lang="en-US" dirty="0"/>
          </a:p>
        </p:txBody>
      </p:sp>
      <p:sp>
        <p:nvSpPr>
          <p:cNvPr id="3" name="Inhaltsplatzhalter 2"/>
          <p:cNvSpPr>
            <a:spLocks noGrp="1"/>
          </p:cNvSpPr>
          <p:nvPr>
            <p:ph idx="1"/>
          </p:nvPr>
        </p:nvSpPr>
        <p:spPr/>
        <p:txBody>
          <a:bodyPr>
            <a:normAutofit fontScale="92500"/>
          </a:bodyPr>
          <a:lstStyle/>
          <a:p>
            <a:pPr>
              <a:buFont typeface="Wingdings" pitchFamily="2" charset="2"/>
              <a:buChar char="v"/>
            </a:pPr>
            <a:r>
              <a:rPr lang="en-US" sz="2000" dirty="0" smtClean="0">
                <a:solidFill>
                  <a:schemeClr val="bg1"/>
                </a:solidFill>
              </a:rPr>
              <a:t>This</a:t>
            </a:r>
            <a:r>
              <a:rPr lang="en-US" sz="2000" i="1" dirty="0" smtClean="0">
                <a:solidFill>
                  <a:schemeClr val="bg1"/>
                </a:solidFill>
              </a:rPr>
              <a:t> </a:t>
            </a:r>
            <a:r>
              <a:rPr lang="en-US" sz="2000" dirty="0" smtClean="0">
                <a:solidFill>
                  <a:schemeClr val="bg1"/>
                </a:solidFill>
              </a:rPr>
              <a:t>technique is a co-ordination of many muscles forces, acting as antagonists to each other, in order to maintain the </a:t>
            </a:r>
            <a:r>
              <a:rPr lang="en-US" sz="2000" dirty="0" err="1" smtClean="0">
                <a:solidFill>
                  <a:schemeClr val="bg1"/>
                </a:solidFill>
              </a:rPr>
              <a:t>inspiratory</a:t>
            </a:r>
            <a:r>
              <a:rPr lang="en-US" sz="2000" dirty="0" smtClean="0">
                <a:solidFill>
                  <a:schemeClr val="bg1"/>
                </a:solidFill>
              </a:rPr>
              <a:t> posture</a:t>
            </a:r>
            <a:r>
              <a:rPr lang="en-US" sz="2000" dirty="0" smtClean="0">
                <a:solidFill>
                  <a:schemeClr val="bg1"/>
                </a:solidFill>
              </a:rPr>
              <a:t>.</a:t>
            </a:r>
          </a:p>
          <a:p>
            <a:pPr>
              <a:buFont typeface="Wingdings" pitchFamily="2" charset="2"/>
              <a:buChar char="v"/>
            </a:pPr>
            <a:r>
              <a:rPr lang="en-US" sz="2000" dirty="0" smtClean="0">
                <a:solidFill>
                  <a:schemeClr val="bg1"/>
                </a:solidFill>
              </a:rPr>
              <a:t>Being able to keep the </a:t>
            </a:r>
            <a:r>
              <a:rPr lang="en-US" sz="2000" dirty="0" err="1" smtClean="0">
                <a:solidFill>
                  <a:schemeClr val="bg1"/>
                </a:solidFill>
              </a:rPr>
              <a:t>inspiratory</a:t>
            </a:r>
            <a:r>
              <a:rPr lang="en-US" sz="2000" dirty="0" smtClean="0">
                <a:solidFill>
                  <a:schemeClr val="bg1"/>
                </a:solidFill>
              </a:rPr>
              <a:t> posture until the end of a phrase, will allow the singer to find the beauty and freedom in the voice. By maintaining the </a:t>
            </a:r>
            <a:r>
              <a:rPr lang="en-US" sz="2000" dirty="0" err="1" smtClean="0">
                <a:solidFill>
                  <a:schemeClr val="bg1"/>
                </a:solidFill>
              </a:rPr>
              <a:t>inspiratory</a:t>
            </a:r>
            <a:r>
              <a:rPr lang="en-US" sz="2000" dirty="0" smtClean="0">
                <a:solidFill>
                  <a:schemeClr val="bg1"/>
                </a:solidFill>
              </a:rPr>
              <a:t> posture, the diaphragm remains relatively low and the sternum relatively high, which is very beneficial </a:t>
            </a:r>
            <a:r>
              <a:rPr lang="en-US" sz="2000" dirty="0" smtClean="0">
                <a:solidFill>
                  <a:schemeClr val="bg1"/>
                </a:solidFill>
              </a:rPr>
              <a:t>for </a:t>
            </a:r>
            <a:r>
              <a:rPr lang="en-US" sz="2000" dirty="0" smtClean="0">
                <a:solidFill>
                  <a:schemeClr val="bg1"/>
                </a:solidFill>
              </a:rPr>
              <a:t>singers to vocalize well</a:t>
            </a:r>
            <a:r>
              <a:rPr lang="en-US" sz="2000" dirty="0" smtClean="0">
                <a:solidFill>
                  <a:schemeClr val="bg1"/>
                </a:solidFill>
              </a:rPr>
              <a:t>.</a:t>
            </a:r>
          </a:p>
          <a:p>
            <a:endParaRPr lang="en-US" sz="2000" dirty="0" smtClean="0">
              <a:solidFill>
                <a:schemeClr val="bg1"/>
              </a:solidFill>
            </a:endParaRPr>
          </a:p>
          <a:p>
            <a:pPr>
              <a:buFont typeface="Wingdings" pitchFamily="2" charset="2"/>
              <a:buChar char="v"/>
            </a:pPr>
            <a:r>
              <a:rPr lang="en-US" sz="2000" dirty="0" smtClean="0">
                <a:solidFill>
                  <a:schemeClr val="bg1"/>
                </a:solidFill>
              </a:rPr>
              <a:t>The abdominals act as additional supporters, by moving inward to build the antagonist to the thoracic muscles</a:t>
            </a:r>
            <a:r>
              <a:rPr lang="en-US" sz="2000" dirty="0" smtClean="0">
                <a:solidFill>
                  <a:schemeClr val="bg1"/>
                </a:solidFill>
              </a:rPr>
              <a:t>.</a:t>
            </a:r>
            <a:r>
              <a:rPr lang="en-US" sz="2000" dirty="0" smtClean="0">
                <a:solidFill>
                  <a:schemeClr val="bg1"/>
                </a:solidFill>
              </a:rPr>
              <a:t> It is strongly recommended to not force the abdominals inward; otherwise the thoracic muscles will collapse. </a:t>
            </a:r>
            <a:endParaRPr lang="en-US" sz="2000" dirty="0" smtClean="0">
              <a:solidFill>
                <a:schemeClr val="bg1"/>
              </a:solidFill>
            </a:endParaRPr>
          </a:p>
          <a:p>
            <a:pPr>
              <a:buFont typeface="Wingdings" pitchFamily="2" charset="2"/>
              <a:buChar char="v"/>
            </a:pPr>
            <a:r>
              <a:rPr lang="en-US" sz="2000" dirty="0" smtClean="0">
                <a:solidFill>
                  <a:schemeClr val="bg1"/>
                </a:solidFill>
              </a:rPr>
              <a:t>By spending many hours, weeks and years, to observe and discover the mystery of the </a:t>
            </a:r>
            <a:r>
              <a:rPr lang="en-US" sz="2000" i="1" dirty="0" err="1" smtClean="0">
                <a:solidFill>
                  <a:schemeClr val="bg1"/>
                </a:solidFill>
              </a:rPr>
              <a:t>appoggio</a:t>
            </a:r>
            <a:r>
              <a:rPr lang="en-US" sz="2000" dirty="0" smtClean="0">
                <a:solidFill>
                  <a:schemeClr val="bg1"/>
                </a:solidFill>
              </a:rPr>
              <a:t> technique, it will still be a very delicate work, which needs a specific period of time to be </a:t>
            </a:r>
            <a:r>
              <a:rPr lang="en-US" sz="2000" dirty="0" smtClean="0">
                <a:solidFill>
                  <a:schemeClr val="bg1"/>
                </a:solidFill>
              </a:rPr>
              <a:t>perfected.</a:t>
            </a:r>
            <a:endParaRPr lang="de-AT" sz="2000" dirty="0" smtClean="0">
              <a:solidFill>
                <a:schemeClr val="bg1"/>
              </a:solidFill>
            </a:endParaRPr>
          </a:p>
          <a:p>
            <a:endParaRPr lang="en-US"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is </a:t>
            </a:r>
            <a:r>
              <a:rPr lang="en-US" dirty="0" err="1" smtClean="0"/>
              <a:t>appoggio</a:t>
            </a:r>
            <a:r>
              <a:rPr lang="en-US" dirty="0" smtClean="0"/>
              <a:t> sensed?</a:t>
            </a:r>
            <a:endParaRPr lang="en-US" dirty="0"/>
          </a:p>
        </p:txBody>
      </p:sp>
      <p:sp>
        <p:nvSpPr>
          <p:cNvPr id="3" name="Inhaltsplatzhalter 2"/>
          <p:cNvSpPr>
            <a:spLocks noGrp="1"/>
          </p:cNvSpPr>
          <p:nvPr>
            <p:ph idx="1"/>
          </p:nvPr>
        </p:nvSpPr>
        <p:spPr/>
        <p:txBody>
          <a:bodyPr>
            <a:normAutofit/>
          </a:bodyPr>
          <a:lstStyle/>
          <a:p>
            <a:pPr>
              <a:buNone/>
            </a:pPr>
            <a:endParaRPr lang="en-US" sz="1800" dirty="0" smtClean="0">
              <a:solidFill>
                <a:schemeClr val="bg1"/>
              </a:solidFill>
            </a:endParaRPr>
          </a:p>
          <a:p>
            <a:pPr>
              <a:buNone/>
            </a:pPr>
            <a:r>
              <a:rPr lang="en-US" sz="1800" dirty="0" err="1" smtClean="0">
                <a:solidFill>
                  <a:schemeClr val="bg1"/>
                </a:solidFill>
              </a:rPr>
              <a:t>Lamperti</a:t>
            </a:r>
            <a:r>
              <a:rPr lang="en-US" sz="1800" dirty="0" smtClean="0">
                <a:solidFill>
                  <a:schemeClr val="bg1"/>
                </a:solidFill>
              </a:rPr>
              <a:t> says:</a:t>
            </a:r>
          </a:p>
          <a:p>
            <a:pPr>
              <a:buNone/>
            </a:pPr>
            <a:r>
              <a:rPr lang="en-US" sz="1800" i="1" dirty="0" smtClean="0">
                <a:solidFill>
                  <a:schemeClr val="bg1"/>
                </a:solidFill>
              </a:rPr>
              <a:t>	“The muscles of inspiration must not immediately give in to the muscles of expiration.”</a:t>
            </a:r>
          </a:p>
          <a:p>
            <a:pPr>
              <a:buNone/>
            </a:pPr>
            <a:endParaRPr lang="en-US" sz="1800" dirty="0" smtClean="0">
              <a:solidFill>
                <a:schemeClr val="bg1"/>
              </a:solidFill>
            </a:endParaRPr>
          </a:p>
          <a:p>
            <a:pPr>
              <a:buNone/>
            </a:pPr>
            <a:r>
              <a:rPr lang="en-US" sz="1800" dirty="0" smtClean="0">
                <a:solidFill>
                  <a:schemeClr val="bg1"/>
                </a:solidFill>
              </a:rPr>
              <a:t>	</a:t>
            </a:r>
            <a:endParaRPr lang="en-US" sz="1800" dirty="0" smtClean="0">
              <a:solidFill>
                <a:schemeClr val="bg1">
                  <a:lumMod val="95000"/>
                  <a:lumOff val="5000"/>
                </a:schemeClr>
              </a:solidFill>
            </a:endParaRPr>
          </a:p>
          <a:p>
            <a:pPr>
              <a:buNone/>
            </a:pPr>
            <a:r>
              <a:rPr lang="en-US" sz="4000" dirty="0" smtClean="0">
                <a:solidFill>
                  <a:srgbClr val="FF0000"/>
                </a:solidFill>
              </a:rPr>
              <a:t>But how can we do </a:t>
            </a:r>
            <a:r>
              <a:rPr lang="en-US" sz="4000" dirty="0" smtClean="0">
                <a:solidFill>
                  <a:srgbClr val="FF0000"/>
                </a:solidFill>
              </a:rPr>
              <a:t>that????????</a:t>
            </a:r>
            <a:endParaRPr lang="en-US" sz="4000" dirty="0" smtClean="0">
              <a:solidFill>
                <a:srgbClr val="FF0000"/>
              </a:solidFill>
            </a:endParaRPr>
          </a:p>
          <a:p>
            <a:pPr>
              <a:buNone/>
            </a:pPr>
            <a:endParaRPr lang="en-US" sz="1800" dirty="0" smtClean="0">
              <a:solidFill>
                <a:schemeClr val="bg1"/>
              </a:solidFill>
            </a:endParaRPr>
          </a:p>
          <a:p>
            <a:pPr>
              <a:buNone/>
            </a:pPr>
            <a:endParaRPr lang="en-US" sz="1800" dirty="0" smtClean="0">
              <a:solidFill>
                <a:schemeClr val="bg1"/>
              </a:solidFill>
            </a:endParaRPr>
          </a:p>
          <a:p>
            <a:pPr>
              <a:buNone/>
            </a:pPr>
            <a:endParaRPr lang="en-US" sz="1800" dirty="0" smtClean="0">
              <a:solidFill>
                <a:schemeClr val="bg1"/>
              </a:solidFill>
            </a:endParaRPr>
          </a:p>
          <a:p>
            <a:pPr>
              <a:buNone/>
            </a:pPr>
            <a:endParaRPr lang="en-US" sz="1800" dirty="0" smtClean="0">
              <a:solidFill>
                <a:schemeClr val="bg1"/>
              </a:solidFill>
            </a:endParaRPr>
          </a:p>
          <a:p>
            <a:pPr>
              <a:buNone/>
            </a:pPr>
            <a:endParaRPr lang="en-US" sz="1800" dirty="0" smtClean="0">
              <a:solidFill>
                <a:schemeClr val="bg1"/>
              </a:solidFill>
            </a:endParaRPr>
          </a:p>
          <a:p>
            <a:pPr>
              <a:buNone/>
            </a:pPr>
            <a:endParaRPr lang="en-US" sz="1800" dirty="0" smtClean="0">
              <a:solidFill>
                <a:schemeClr val="bg1"/>
              </a:solidFill>
            </a:endParaRPr>
          </a:p>
          <a:p>
            <a:pPr>
              <a:buNone/>
            </a:pPr>
            <a:endParaRPr lang="en-US" sz="1800" dirty="0" smtClean="0">
              <a:solidFill>
                <a:schemeClr val="bg1"/>
              </a:solidFill>
            </a:endParaRPr>
          </a:p>
          <a:p>
            <a:pPr>
              <a:buNone/>
            </a:pPr>
            <a:endParaRPr lang="en-US" sz="1800" dirty="0" smtClean="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Appoggio</a:t>
            </a:r>
            <a:r>
              <a:rPr lang="en-US" dirty="0" smtClean="0"/>
              <a:t> - Explanation</a:t>
            </a:r>
            <a:endParaRPr lang="en-US" dirty="0"/>
          </a:p>
        </p:txBody>
      </p:sp>
      <p:sp>
        <p:nvSpPr>
          <p:cNvPr id="3" name="Inhaltsplatzhalter 2"/>
          <p:cNvSpPr>
            <a:spLocks noGrp="1"/>
          </p:cNvSpPr>
          <p:nvPr>
            <p:ph idx="1"/>
          </p:nvPr>
        </p:nvSpPr>
        <p:spPr/>
        <p:txBody>
          <a:bodyPr/>
          <a:lstStyle/>
          <a:p>
            <a:pPr>
              <a:buNone/>
            </a:pPr>
            <a:endParaRPr lang="en-US" dirty="0" smtClean="0">
              <a:solidFill>
                <a:schemeClr val="bg1">
                  <a:lumMod val="95000"/>
                  <a:lumOff val="5000"/>
                </a:schemeClr>
              </a:solidFill>
            </a:endParaRPr>
          </a:p>
          <a:p>
            <a:pPr>
              <a:buFont typeface="Wingdings" pitchFamily="2" charset="2"/>
              <a:buChar char="v"/>
            </a:pPr>
            <a:r>
              <a:rPr lang="en-US" sz="1800" dirty="0" smtClean="0">
                <a:solidFill>
                  <a:schemeClr val="bg1">
                    <a:lumMod val="95000"/>
                    <a:lumOff val="5000"/>
                  </a:schemeClr>
                </a:solidFill>
              </a:rPr>
              <a:t>Start with a noble posture (sternum relatively high, ribs expanded)		</a:t>
            </a:r>
          </a:p>
          <a:p>
            <a:pPr>
              <a:buNone/>
            </a:pPr>
            <a:endParaRPr lang="en-US" sz="1800" dirty="0" smtClean="0">
              <a:solidFill>
                <a:schemeClr val="bg1">
                  <a:lumMod val="95000"/>
                  <a:lumOff val="5000"/>
                </a:schemeClr>
              </a:solidFill>
            </a:endParaRPr>
          </a:p>
          <a:p>
            <a:pPr>
              <a:buFont typeface="Wingdings" pitchFamily="2" charset="2"/>
              <a:buChar char="v"/>
            </a:pPr>
            <a:endParaRPr lang="en-US" sz="1800" dirty="0" smtClean="0">
              <a:solidFill>
                <a:schemeClr val="bg1">
                  <a:lumMod val="95000"/>
                  <a:lumOff val="5000"/>
                </a:schemeClr>
              </a:solidFill>
            </a:endParaRPr>
          </a:p>
          <a:p>
            <a:pPr lvl="8">
              <a:buFont typeface="Wingdings" pitchFamily="2" charset="2"/>
              <a:buChar char="v"/>
            </a:pPr>
            <a:endParaRPr lang="en-US" sz="400" dirty="0" smtClean="0">
              <a:solidFill>
                <a:schemeClr val="bg1">
                  <a:lumMod val="95000"/>
                  <a:lumOff val="5000"/>
                </a:schemeClr>
              </a:solidFill>
            </a:endParaRPr>
          </a:p>
          <a:p>
            <a:pPr lvl="6">
              <a:buFont typeface="Wingdings" pitchFamily="2" charset="2"/>
              <a:buChar char="v"/>
            </a:pPr>
            <a:endParaRPr lang="en-US" sz="600" dirty="0" smtClean="0">
              <a:solidFill>
                <a:schemeClr val="bg1">
                  <a:lumMod val="95000"/>
                  <a:lumOff val="5000"/>
                </a:schemeClr>
              </a:solidFill>
            </a:endParaRPr>
          </a:p>
          <a:p>
            <a:pPr>
              <a:buNone/>
            </a:pPr>
            <a:endParaRPr lang="en-US" sz="1800" dirty="0" smtClean="0">
              <a:solidFill>
                <a:schemeClr val="bg1">
                  <a:lumMod val="95000"/>
                  <a:lumOff val="5000"/>
                </a:schemeClr>
              </a:solidFill>
            </a:endParaRPr>
          </a:p>
          <a:p>
            <a:pPr>
              <a:buNone/>
            </a:pPr>
            <a:endParaRPr lang="en-US" sz="1800" dirty="0" smtClean="0">
              <a:solidFill>
                <a:schemeClr val="bg1">
                  <a:lumMod val="95000"/>
                  <a:lumOff val="5000"/>
                </a:schemeClr>
              </a:solidFill>
            </a:endParaRPr>
          </a:p>
          <a:p>
            <a:pPr>
              <a:buNone/>
            </a:pPr>
            <a:endParaRPr lang="en-US" dirty="0" smtClean="0">
              <a:solidFill>
                <a:schemeClr val="bg1">
                  <a:lumMod val="95000"/>
                  <a:lumOff val="5000"/>
                </a:schemeClr>
              </a:solidFill>
            </a:endParaRPr>
          </a:p>
          <a:p>
            <a:pPr>
              <a:buNone/>
            </a:pPr>
            <a:r>
              <a:rPr lang="en-US" sz="1400" dirty="0" smtClean="0">
                <a:solidFill>
                  <a:schemeClr val="bg1">
                    <a:lumMod val="95000"/>
                    <a:lumOff val="5000"/>
                  </a:schemeClr>
                </a:solidFill>
              </a:rPr>
              <a:t>						</a:t>
            </a:r>
            <a:endParaRPr lang="en-US" sz="1400" dirty="0">
              <a:solidFill>
                <a:schemeClr val="bg1">
                  <a:lumMod val="95000"/>
                  <a:lumOff val="5000"/>
                </a:schemeClr>
              </a:solidFill>
            </a:endParaRPr>
          </a:p>
        </p:txBody>
      </p:sp>
      <p:pic>
        <p:nvPicPr>
          <p:cNvPr id="2050" name="Picture 2" descr="http://www.chicagodefender.com/imgs/images_engine/115/2303_med.jpg"/>
          <p:cNvPicPr>
            <a:picLocks noChangeAspect="1" noChangeArrowheads="1"/>
          </p:cNvPicPr>
          <p:nvPr/>
        </p:nvPicPr>
        <p:blipFill>
          <a:blip r:embed="rId2" cstate="print"/>
          <a:srcRect/>
          <a:stretch>
            <a:fillRect/>
          </a:stretch>
        </p:blipFill>
        <p:spPr bwMode="auto">
          <a:xfrm>
            <a:off x="2483768" y="3153675"/>
            <a:ext cx="2736304" cy="329966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Vocal contest – “la </a:t>
            </a:r>
            <a:r>
              <a:rPr lang="en-US" dirty="0" err="1" smtClean="0"/>
              <a:t>lotta</a:t>
            </a:r>
            <a:r>
              <a:rPr lang="en-US" dirty="0" smtClean="0"/>
              <a:t> </a:t>
            </a:r>
            <a:r>
              <a:rPr lang="en-US" dirty="0" err="1" smtClean="0"/>
              <a:t>vocale</a:t>
            </a:r>
            <a:r>
              <a:rPr lang="en-US" dirty="0" smtClean="0"/>
              <a:t>”</a:t>
            </a:r>
            <a:endParaRPr lang="en-US" dirty="0"/>
          </a:p>
        </p:txBody>
      </p:sp>
      <p:sp>
        <p:nvSpPr>
          <p:cNvPr id="3" name="Inhaltsplatzhalter 2"/>
          <p:cNvSpPr>
            <a:spLocks noGrp="1"/>
          </p:cNvSpPr>
          <p:nvPr>
            <p:ph idx="1"/>
          </p:nvPr>
        </p:nvSpPr>
        <p:spPr/>
        <p:txBody>
          <a:bodyPr>
            <a:normAutofit/>
          </a:bodyPr>
          <a:lstStyle/>
          <a:p>
            <a:pPr>
              <a:buNone/>
            </a:pPr>
            <a:endParaRPr lang="en-US" dirty="0" smtClean="0">
              <a:solidFill>
                <a:schemeClr val="bg1"/>
              </a:solidFill>
            </a:endParaRPr>
          </a:p>
          <a:p>
            <a:pPr>
              <a:buFont typeface="Wingdings" pitchFamily="2" charset="2"/>
              <a:buChar char="v"/>
            </a:pPr>
            <a:endParaRPr lang="en-US" dirty="0" smtClean="0">
              <a:solidFill>
                <a:schemeClr val="bg1"/>
              </a:solidFill>
            </a:endParaRPr>
          </a:p>
          <a:p>
            <a:pPr>
              <a:buFont typeface="Wingdings" pitchFamily="2" charset="2"/>
              <a:buChar char="v"/>
            </a:pPr>
            <a:endParaRPr lang="en-US" dirty="0" smtClean="0">
              <a:solidFill>
                <a:schemeClr val="bg1"/>
              </a:solidFill>
            </a:endParaRPr>
          </a:p>
          <a:p>
            <a:pPr>
              <a:buFont typeface="Wingdings" pitchFamily="2" charset="2"/>
              <a:buChar char="v"/>
            </a:pPr>
            <a:endParaRPr lang="en-US" dirty="0" smtClean="0">
              <a:solidFill>
                <a:schemeClr val="bg1"/>
              </a:solidFill>
            </a:endParaRPr>
          </a:p>
          <a:p>
            <a:endParaRPr lang="en-US" dirty="0"/>
          </a:p>
        </p:txBody>
      </p:sp>
      <p:pic>
        <p:nvPicPr>
          <p:cNvPr id="4" name="Grafik 3" descr="vocal contest.jpg"/>
          <p:cNvPicPr>
            <a:picLocks noChangeAspect="1"/>
          </p:cNvPicPr>
          <p:nvPr/>
        </p:nvPicPr>
        <p:blipFill>
          <a:blip r:embed="rId2" cstate="print"/>
          <a:stretch>
            <a:fillRect/>
          </a:stretch>
        </p:blipFill>
        <p:spPr>
          <a:xfrm>
            <a:off x="2915816" y="1412776"/>
            <a:ext cx="2952328" cy="1656184"/>
          </a:xfrm>
          <a:prstGeom prst="rect">
            <a:avLst/>
          </a:prstGeom>
        </p:spPr>
      </p:pic>
      <p:sp>
        <p:nvSpPr>
          <p:cNvPr id="5" name="Rechteck 4"/>
          <p:cNvSpPr/>
          <p:nvPr/>
        </p:nvSpPr>
        <p:spPr>
          <a:xfrm>
            <a:off x="683568" y="3429000"/>
            <a:ext cx="6768752" cy="2862322"/>
          </a:xfrm>
          <a:prstGeom prst="rect">
            <a:avLst/>
          </a:prstGeom>
        </p:spPr>
        <p:txBody>
          <a:bodyPr wrap="square">
            <a:spAutoFit/>
          </a:bodyPr>
          <a:lstStyle/>
          <a:p>
            <a:pPr>
              <a:buFont typeface="Wingdings" pitchFamily="2" charset="2"/>
              <a:buChar char="v"/>
            </a:pPr>
            <a:r>
              <a:rPr lang="en-US" sz="2000" dirty="0" smtClean="0">
                <a:solidFill>
                  <a:schemeClr val="bg1"/>
                </a:solidFill>
              </a:rPr>
              <a:t>La </a:t>
            </a:r>
            <a:r>
              <a:rPr lang="en-US" sz="2000" dirty="0" err="1" smtClean="0">
                <a:solidFill>
                  <a:schemeClr val="bg1"/>
                </a:solidFill>
              </a:rPr>
              <a:t>lotta</a:t>
            </a:r>
            <a:r>
              <a:rPr lang="en-US" sz="2000" dirty="0" smtClean="0">
                <a:solidFill>
                  <a:schemeClr val="bg1"/>
                </a:solidFill>
              </a:rPr>
              <a:t> </a:t>
            </a:r>
            <a:r>
              <a:rPr lang="en-US" sz="2000" dirty="0" err="1" smtClean="0">
                <a:solidFill>
                  <a:schemeClr val="bg1"/>
                </a:solidFill>
              </a:rPr>
              <a:t>vocale</a:t>
            </a:r>
            <a:r>
              <a:rPr lang="en-US" sz="2000" dirty="0" smtClean="0">
                <a:solidFill>
                  <a:schemeClr val="bg1"/>
                </a:solidFill>
              </a:rPr>
              <a:t> (vocal contest or struggle) – </a:t>
            </a:r>
            <a:r>
              <a:rPr lang="en-US" sz="2000" dirty="0" err="1" smtClean="0">
                <a:solidFill>
                  <a:schemeClr val="bg1"/>
                </a:solidFill>
              </a:rPr>
              <a:t>inspiratory</a:t>
            </a:r>
            <a:r>
              <a:rPr lang="en-US" sz="2000" dirty="0" smtClean="0">
                <a:solidFill>
                  <a:schemeClr val="bg1"/>
                </a:solidFill>
              </a:rPr>
              <a:t> muscles (external intercostals) are resisting or battling against expiratory muscles (intern intercostals). If this battle or struggle of these muscles get balanced and reaches a point of equilibrium, well balanced </a:t>
            </a:r>
            <a:r>
              <a:rPr lang="en-US" sz="2000" dirty="0" err="1" smtClean="0">
                <a:solidFill>
                  <a:schemeClr val="bg1"/>
                </a:solidFill>
              </a:rPr>
              <a:t>appoggio</a:t>
            </a:r>
            <a:r>
              <a:rPr lang="en-US" sz="2000" dirty="0" smtClean="0">
                <a:solidFill>
                  <a:schemeClr val="bg1"/>
                </a:solidFill>
              </a:rPr>
              <a:t> is the result. </a:t>
            </a:r>
            <a:endParaRPr lang="en-US" sz="2000" dirty="0" smtClean="0">
              <a:solidFill>
                <a:schemeClr val="bg1"/>
              </a:solidFill>
            </a:endParaRPr>
          </a:p>
          <a:p>
            <a:endParaRPr lang="en-US" sz="2000" dirty="0" smtClean="0">
              <a:solidFill>
                <a:schemeClr val="bg1"/>
              </a:solidFill>
            </a:endParaRPr>
          </a:p>
          <a:p>
            <a:pPr>
              <a:buFont typeface="Wingdings" pitchFamily="2" charset="2"/>
              <a:buChar char="v"/>
            </a:pPr>
            <a:r>
              <a:rPr lang="en-US" sz="2000" dirty="0" smtClean="0">
                <a:solidFill>
                  <a:schemeClr val="bg1"/>
                </a:solidFill>
              </a:rPr>
              <a:t>The purpose of this battle is to maintain the </a:t>
            </a:r>
            <a:r>
              <a:rPr lang="en-US" sz="2000" dirty="0" err="1" smtClean="0">
                <a:solidFill>
                  <a:schemeClr val="bg1"/>
                </a:solidFill>
              </a:rPr>
              <a:t>inspiratory</a:t>
            </a:r>
            <a:r>
              <a:rPr lang="en-US" sz="2000" dirty="0" smtClean="0">
                <a:solidFill>
                  <a:schemeClr val="bg1"/>
                </a:solidFill>
              </a:rPr>
              <a:t> posture in order to prevent rapid collapse of the rib cage.</a:t>
            </a:r>
            <a:endParaRPr lang="en-US" sz="2000" dirty="0" smtClean="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The “balloon effect”, when air rushes outwards </a:t>
            </a:r>
            <a:endParaRPr lang="en-US" dirty="0"/>
          </a:p>
        </p:txBody>
      </p:sp>
      <p:pic>
        <p:nvPicPr>
          <p:cNvPr id="4" name="Inhaltsplatzhalter 3" descr="vocalcontest1.jpg"/>
          <p:cNvPicPr>
            <a:picLocks noGrp="1" noChangeAspect="1"/>
          </p:cNvPicPr>
          <p:nvPr>
            <p:ph idx="1"/>
          </p:nvPr>
        </p:nvPicPr>
        <p:blipFill>
          <a:blip r:embed="rId2" cstate="print"/>
          <a:stretch>
            <a:fillRect/>
          </a:stretch>
        </p:blipFill>
        <p:spPr>
          <a:xfrm>
            <a:off x="1691680" y="1916832"/>
            <a:ext cx="5544616" cy="4464496"/>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Appoggio</a:t>
            </a:r>
            <a:r>
              <a:rPr lang="en-US" dirty="0" smtClean="0"/>
              <a:t> under anatomical aspects</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v"/>
            </a:pPr>
            <a:endParaRPr lang="en-US" sz="2000" dirty="0" smtClean="0"/>
          </a:p>
          <a:p>
            <a:pPr>
              <a:buFont typeface="Wingdings" pitchFamily="2" charset="2"/>
              <a:buChar char="v"/>
            </a:pPr>
            <a:r>
              <a:rPr lang="en-US" sz="2000" dirty="0" smtClean="0">
                <a:solidFill>
                  <a:schemeClr val="bg1"/>
                </a:solidFill>
              </a:rPr>
              <a:t>When air enters the respiratory tract, the pressure below the glottis is lowered, but once we start to sing, speak or cry, the pressure begins to rise. </a:t>
            </a:r>
          </a:p>
          <a:p>
            <a:endParaRPr lang="en-US" sz="2000" dirty="0" smtClean="0">
              <a:solidFill>
                <a:schemeClr val="bg1"/>
              </a:solidFill>
            </a:endParaRPr>
          </a:p>
          <a:p>
            <a:endParaRPr lang="en-US" sz="2000" dirty="0" smtClean="0">
              <a:solidFill>
                <a:schemeClr val="bg1"/>
              </a:solidFill>
            </a:endParaRPr>
          </a:p>
          <a:p>
            <a:endParaRPr lang="en-US" sz="2000" dirty="0" smtClean="0">
              <a:solidFill>
                <a:schemeClr val="bg1"/>
              </a:solidFill>
            </a:endParaRPr>
          </a:p>
          <a:p>
            <a:endParaRPr lang="en-US" sz="2000" dirty="0" smtClean="0">
              <a:solidFill>
                <a:schemeClr val="bg1"/>
              </a:solidFill>
            </a:endParaRPr>
          </a:p>
          <a:p>
            <a:pPr>
              <a:buFont typeface="Wingdings" pitchFamily="2" charset="2"/>
              <a:buChar char="v"/>
            </a:pPr>
            <a:r>
              <a:rPr lang="en-US" sz="2000" dirty="0" smtClean="0">
                <a:solidFill>
                  <a:schemeClr val="bg1"/>
                </a:solidFill>
              </a:rPr>
              <a:t>In other words, sub glottal pressure rises, sternum begins to lower and diaphragm ascends. When sternum falls, the ribcage collapses.</a:t>
            </a:r>
            <a:endParaRPr lang="en-US" sz="20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Breathing in and out</a:t>
            </a:r>
            <a:br>
              <a:rPr lang="en-US" dirty="0" smtClean="0"/>
            </a:br>
            <a:endParaRPr lang="en-US" dirty="0"/>
          </a:p>
        </p:txBody>
      </p:sp>
      <p:pic>
        <p:nvPicPr>
          <p:cNvPr id="4" name="Inhaltsplatzhalter 3" descr="vocal.pedagogy.muscles2.jpg"/>
          <p:cNvPicPr>
            <a:picLocks noGrp="1" noChangeAspect="1"/>
          </p:cNvPicPr>
          <p:nvPr>
            <p:ph idx="1"/>
          </p:nvPr>
        </p:nvPicPr>
        <p:blipFill>
          <a:blip r:embed="rId2" cstate="print"/>
          <a:stretch>
            <a:fillRect/>
          </a:stretch>
        </p:blipFill>
        <p:spPr>
          <a:xfrm>
            <a:off x="1763688" y="2049462"/>
            <a:ext cx="5904656" cy="38100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363272" cy="1714202"/>
          </a:xfrm>
        </p:spPr>
        <p:txBody>
          <a:bodyPr>
            <a:normAutofit/>
          </a:bodyPr>
          <a:lstStyle/>
          <a:p>
            <a:r>
              <a:rPr lang="en-US" dirty="0" smtClean="0"/>
              <a:t>Breathing muscles</a:t>
            </a:r>
            <a:endParaRPr lang="en-US" dirty="0"/>
          </a:p>
        </p:txBody>
      </p:sp>
      <p:sp>
        <p:nvSpPr>
          <p:cNvPr id="3" name="Inhaltsplatzhalter 2"/>
          <p:cNvSpPr>
            <a:spLocks noGrp="1"/>
          </p:cNvSpPr>
          <p:nvPr>
            <p:ph idx="1"/>
          </p:nvPr>
        </p:nvSpPr>
        <p:spPr>
          <a:xfrm>
            <a:off x="611560" y="2132856"/>
            <a:ext cx="8075240" cy="4176504"/>
          </a:xfrm>
        </p:spPr>
        <p:txBody>
          <a:bodyPr/>
          <a:lstStyle/>
          <a:p>
            <a:endParaRPr lang="en-US" dirty="0" smtClean="0"/>
          </a:p>
          <a:p>
            <a:pPr>
              <a:buFont typeface="Wingdings" pitchFamily="2" charset="2"/>
              <a:buChar char="v"/>
            </a:pPr>
            <a:r>
              <a:rPr lang="en-US" sz="2000" dirty="0" smtClean="0">
                <a:solidFill>
                  <a:schemeClr val="bg1"/>
                </a:solidFill>
              </a:rPr>
              <a:t>During expiration the abdominal muscles are responsible to recoil the force of the lungs and the </a:t>
            </a:r>
            <a:r>
              <a:rPr lang="en-US" sz="2000" dirty="0" err="1" smtClean="0">
                <a:solidFill>
                  <a:schemeClr val="bg1"/>
                </a:solidFill>
              </a:rPr>
              <a:t>diaphragm.These</a:t>
            </a:r>
            <a:r>
              <a:rPr lang="en-US" sz="2000" dirty="0" smtClean="0">
                <a:solidFill>
                  <a:schemeClr val="bg1"/>
                </a:solidFill>
              </a:rPr>
              <a:t> </a:t>
            </a:r>
            <a:r>
              <a:rPr lang="en-US" sz="2000" dirty="0" smtClean="0">
                <a:solidFill>
                  <a:schemeClr val="bg1"/>
                </a:solidFill>
              </a:rPr>
              <a:t>muscles are the external/internal </a:t>
            </a:r>
            <a:r>
              <a:rPr lang="en-US" sz="2000" dirty="0" err="1" smtClean="0">
                <a:solidFill>
                  <a:schemeClr val="bg1"/>
                </a:solidFill>
              </a:rPr>
              <a:t>obliques</a:t>
            </a:r>
            <a:r>
              <a:rPr lang="en-US" sz="2000" dirty="0" smtClean="0">
                <a:solidFill>
                  <a:schemeClr val="bg1"/>
                </a:solidFill>
              </a:rPr>
              <a:t> and the transverse </a:t>
            </a:r>
            <a:r>
              <a:rPr lang="en-US" sz="2000" dirty="0" err="1" smtClean="0">
                <a:solidFill>
                  <a:schemeClr val="bg1"/>
                </a:solidFill>
              </a:rPr>
              <a:t>abdominis</a:t>
            </a:r>
            <a:r>
              <a:rPr lang="en-US" sz="2000" dirty="0" smtClean="0">
                <a:solidFill>
                  <a:schemeClr val="bg1"/>
                </a:solidFill>
              </a:rPr>
              <a:t>, which are attached to the rib cage.</a:t>
            </a:r>
          </a:p>
          <a:p>
            <a:endParaRPr lang="en-US" sz="2000" dirty="0" smtClean="0">
              <a:solidFill>
                <a:schemeClr val="bg1"/>
              </a:solidFill>
            </a:endParaRPr>
          </a:p>
          <a:p>
            <a:pPr>
              <a:buFont typeface="Wingdings" pitchFamily="2" charset="2"/>
              <a:buChar char="v"/>
            </a:pPr>
            <a:r>
              <a:rPr lang="en-US" sz="2000" dirty="0" smtClean="0">
                <a:solidFill>
                  <a:schemeClr val="bg1"/>
                </a:solidFill>
              </a:rPr>
              <a:t>While expiration the external intercostals (muscles of inspiration) continue to contract in order to keep the rib cage expanded. </a:t>
            </a:r>
          </a:p>
          <a:p>
            <a:endParaRPr lang="en-US" dirty="0" smtClean="0"/>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nanke">
  <a:themeElements>
    <a:clrScheme name="Anank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0</TotalTime>
  <Words>1456</Words>
  <Application>Microsoft Office PowerPoint</Application>
  <PresentationFormat>Bildschirmpräsentation (4:3)</PresentationFormat>
  <Paragraphs>147</Paragraphs>
  <Slides>26</Slides>
  <Notes>1</Notes>
  <HiddenSlides>0</HiddenSlides>
  <MMClips>0</MMClips>
  <ScaleCrop>false</ScaleCrop>
  <HeadingPairs>
    <vt:vector size="4" baseType="variant">
      <vt:variant>
        <vt:lpstr>Design</vt:lpstr>
      </vt:variant>
      <vt:variant>
        <vt:i4>1</vt:i4>
      </vt:variant>
      <vt:variant>
        <vt:lpstr>Folientitel</vt:lpstr>
      </vt:variant>
      <vt:variant>
        <vt:i4>26</vt:i4>
      </vt:variant>
    </vt:vector>
  </HeadingPairs>
  <TitlesOfParts>
    <vt:vector size="27" baseType="lpstr">
      <vt:lpstr>Ananke</vt:lpstr>
      <vt:lpstr>Appoggio</vt:lpstr>
      <vt:lpstr>Appoggio -Explanation</vt:lpstr>
      <vt:lpstr>How is appoggio sensed?</vt:lpstr>
      <vt:lpstr>Appoggio - Explanation</vt:lpstr>
      <vt:lpstr>Vocal contest – “la lotta vocale”</vt:lpstr>
      <vt:lpstr>The “balloon effect”, when air rushes outwards </vt:lpstr>
      <vt:lpstr>Appoggio under anatomical aspects</vt:lpstr>
      <vt:lpstr>Breathing in and out </vt:lpstr>
      <vt:lpstr>Breathing muscles</vt:lpstr>
      <vt:lpstr>Which muscles are important for exhalation in order to do appoggio?</vt:lpstr>
      <vt:lpstr>Suspension</vt:lpstr>
      <vt:lpstr>“Appoggio”- Exercise</vt:lpstr>
      <vt:lpstr>Breath renewal</vt:lpstr>
      <vt:lpstr>The Experiment</vt:lpstr>
      <vt:lpstr>Experiment</vt:lpstr>
      <vt:lpstr>Experiment</vt:lpstr>
      <vt:lpstr>Experiment</vt:lpstr>
      <vt:lpstr>Experiment</vt:lpstr>
      <vt:lpstr>3 Methods</vt:lpstr>
      <vt:lpstr>The result</vt:lpstr>
      <vt:lpstr>Author’s conclusion</vt:lpstr>
      <vt:lpstr>What the vocal experts say about appoggio?</vt:lpstr>
      <vt:lpstr>William Shakespear about appoggio</vt:lpstr>
      <vt:lpstr>William Vennard</vt:lpstr>
      <vt:lpstr>Clifton Ware</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Appoggio</dc:title>
  <dc:creator>Sevana</dc:creator>
  <cp:lastModifiedBy>Sevana</cp:lastModifiedBy>
  <cp:revision>37</cp:revision>
  <dcterms:created xsi:type="dcterms:W3CDTF">2011-11-11T07:15:10Z</dcterms:created>
  <dcterms:modified xsi:type="dcterms:W3CDTF">2011-12-01T04:33:42Z</dcterms:modified>
</cp:coreProperties>
</file>