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A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A3067156-CAF5-44DC-87F4-C6CCB5CBE34F}" type="datetimeFigureOut">
              <a:rPr lang="en-US" smtClean="0"/>
              <a:pPr/>
              <a:t>4/4/2012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45EFFF1-71DC-4B6C-929A-50799F69D72A}" type="slidenum">
              <a:rPr lang="en-US" smtClean="0"/>
              <a:pPr/>
              <a:t>‹Nr.›</a:t>
            </a:fld>
            <a:endParaRPr lang="en-US"/>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A3067156-CAF5-44DC-87F4-C6CCB5CBE34F}" type="datetimeFigureOut">
              <a:rPr lang="en-US" smtClean="0"/>
              <a:pPr/>
              <a:t>4/4/2012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45EFFF1-71DC-4B6C-929A-50799F69D72A}"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A3067156-CAF5-44DC-87F4-C6CCB5CBE34F}" type="datetimeFigureOut">
              <a:rPr lang="en-US" smtClean="0"/>
              <a:pPr/>
              <a:t>4/4/2012</a:t>
            </a:fld>
            <a:endParaRPr lang="en-US"/>
          </a:p>
        </p:txBody>
      </p:sp>
      <p:sp>
        <p:nvSpPr>
          <p:cNvPr id="5" name="Fußzeilenplatzhalter 4"/>
          <p:cNvSpPr>
            <a:spLocks noGrp="1"/>
          </p:cNvSpPr>
          <p:nvPr>
            <p:ph type="ftr" sz="quarter" idx="11"/>
          </p:nvPr>
        </p:nvSpPr>
        <p:spPr>
          <a:xfrm>
            <a:off x="2640597" y="6377459"/>
            <a:ext cx="3836404" cy="365125"/>
          </a:xfrm>
        </p:spPr>
        <p:txBody>
          <a:bodyPr/>
          <a:lstStyle/>
          <a:p>
            <a:endParaRPr lang="en-US"/>
          </a:p>
        </p:txBody>
      </p:sp>
      <p:sp>
        <p:nvSpPr>
          <p:cNvPr id="6" name="Foliennummernplatzhalter 5"/>
          <p:cNvSpPr>
            <a:spLocks noGrp="1"/>
          </p:cNvSpPr>
          <p:nvPr>
            <p:ph type="sldNum" sz="quarter" idx="12"/>
          </p:nvPr>
        </p:nvSpPr>
        <p:spPr/>
        <p:txBody>
          <a:bodyPr/>
          <a:lstStyle/>
          <a:p>
            <a:fld id="{F45EFFF1-71DC-4B6C-929A-50799F69D72A}"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A3067156-CAF5-44DC-87F4-C6CCB5CBE34F}" type="datetimeFigureOut">
              <a:rPr lang="en-US" smtClean="0"/>
              <a:pPr/>
              <a:t>4/4/2012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45EFFF1-71DC-4B6C-929A-50799F69D72A}"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A3067156-CAF5-44DC-87F4-C6CCB5CBE34F}" type="datetimeFigureOut">
              <a:rPr lang="en-US" smtClean="0"/>
              <a:pPr/>
              <a:t>4/4/2012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45EFFF1-71DC-4B6C-929A-50799F69D72A}"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A3067156-CAF5-44DC-87F4-C6CCB5CBE34F}" type="datetimeFigureOut">
              <a:rPr lang="en-US" smtClean="0"/>
              <a:pPr/>
              <a:t>4/4/2012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45EFFF1-71DC-4B6C-929A-50799F69D72A}"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A3067156-CAF5-44DC-87F4-C6CCB5CBE34F}" type="datetimeFigureOut">
              <a:rPr lang="en-US" smtClean="0"/>
              <a:pPr/>
              <a:t>4/4/2012</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F45EFFF1-71DC-4B6C-929A-50799F69D72A}"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A3067156-CAF5-44DC-87F4-C6CCB5CBE34F}" type="datetimeFigureOut">
              <a:rPr lang="en-US" smtClean="0"/>
              <a:pPr/>
              <a:t>4/4/2012</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F45EFFF1-71DC-4B6C-929A-50799F69D72A}"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3067156-CAF5-44DC-87F4-C6CCB5CBE34F}" type="datetimeFigureOut">
              <a:rPr lang="en-US" smtClean="0"/>
              <a:pPr/>
              <a:t>4/4/2012</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F45EFFF1-71DC-4B6C-929A-50799F69D72A}"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A3067156-CAF5-44DC-87F4-C6CCB5CBE34F}" type="datetimeFigureOut">
              <a:rPr lang="en-US" smtClean="0"/>
              <a:pPr/>
              <a:t>4/4/2012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45EFFF1-71DC-4B6C-929A-50799F69D72A}" type="slidenum">
              <a:rPr lang="en-US" smtClean="0"/>
              <a:pPr/>
              <a:t>‹Nr.›</a:t>
            </a:fld>
            <a:endParaRPr lang="en-US"/>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A3067156-CAF5-44DC-87F4-C6CCB5CBE34F}" type="datetimeFigureOut">
              <a:rPr lang="en-US" smtClean="0"/>
              <a:pPr/>
              <a:t>4/4/2012</a:t>
            </a:fld>
            <a:endParaRPr lang="en-US"/>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Foliennummernplatzhalter 6"/>
          <p:cNvSpPr>
            <a:spLocks noGrp="1"/>
          </p:cNvSpPr>
          <p:nvPr>
            <p:ph type="sldNum" sz="quarter" idx="12"/>
          </p:nvPr>
        </p:nvSpPr>
        <p:spPr>
          <a:xfrm>
            <a:off x="8339328" y="1170432"/>
            <a:ext cx="733864" cy="201168"/>
          </a:xfrm>
        </p:spPr>
        <p:txBody>
          <a:bodyPr/>
          <a:lstStyle/>
          <a:p>
            <a:fld id="{F45EFFF1-71DC-4B6C-929A-50799F69D72A}"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3067156-CAF5-44DC-87F4-C6CCB5CBE34F}" type="datetimeFigureOut">
              <a:rPr lang="en-US" smtClean="0"/>
              <a:pPr/>
              <a:t>4/4/2012</a:t>
            </a:fld>
            <a:endParaRPr lang="en-US"/>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45EFFF1-71DC-4B6C-929A-50799F69D72A}"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S8qDcbsXgFo&amp;feature=player_embedd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F7u77WFkcKQ&amp;feature=player_embedde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z5ILG8OctGg&amp;feature=player_embedd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Vocal_weight" TargetMode="External"/><Relationship Id="rId2" Type="http://schemas.openxmlformats.org/officeDocument/2006/relationships/hyperlink" Target="http://en.wikipedia.org/wiki/Vocal_range" TargetMode="External"/><Relationship Id="rId1" Type="http://schemas.openxmlformats.org/officeDocument/2006/relationships/slideLayout" Target="../slideLayouts/slideLayout2.xml"/><Relationship Id="rId6" Type="http://schemas.openxmlformats.org/officeDocument/2006/relationships/hyperlink" Target="http://en.wikipedia.org/wiki/Vocal_transition_points" TargetMode="External"/><Relationship Id="rId5" Type="http://schemas.openxmlformats.org/officeDocument/2006/relationships/hyperlink" Target="http://en.wikipedia.org/wiki/Timbre" TargetMode="External"/><Relationship Id="rId4" Type="http://schemas.openxmlformats.org/officeDocument/2006/relationships/hyperlink" Target="http://en.wikipedia.org/wiki/Vocal_tessitur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Mezzo-soprano" TargetMode="External"/><Relationship Id="rId7" Type="http://schemas.openxmlformats.org/officeDocument/2006/relationships/hyperlink" Target="http://en.wikipedia.org/wiki/Bass_(voice_type)" TargetMode="External"/><Relationship Id="rId2" Type="http://schemas.openxmlformats.org/officeDocument/2006/relationships/hyperlink" Target="http://en.wikipedia.org/wiki/Soprano" TargetMode="External"/><Relationship Id="rId1" Type="http://schemas.openxmlformats.org/officeDocument/2006/relationships/slideLayout" Target="../slideLayouts/slideLayout2.xml"/><Relationship Id="rId6" Type="http://schemas.openxmlformats.org/officeDocument/2006/relationships/hyperlink" Target="http://en.wikipedia.org/wiki/Baritone" TargetMode="External"/><Relationship Id="rId5" Type="http://schemas.openxmlformats.org/officeDocument/2006/relationships/hyperlink" Target="http://en.wikipedia.org/wiki/Tenor" TargetMode="External"/><Relationship Id="rId4" Type="http://schemas.openxmlformats.org/officeDocument/2006/relationships/hyperlink" Target="http://en.wikipedia.org/wiki/Contralto"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4LMlLtAM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DZjwRN6v9bE&amp;feature=player_embedd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gn5tHNcfxvI&amp;feature=player_embedd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C2ODfuMMyss&amp;feature=player_embedd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B0yNVKiKPUA&amp;feature=player_embedd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effectLst>
            <a:glow rad="228600">
              <a:schemeClr val="accent1">
                <a:satMod val="175000"/>
                <a:alpha val="40000"/>
              </a:schemeClr>
            </a:glow>
          </a:effectLst>
        </p:spPr>
        <p:txBody>
          <a:bodyPr>
            <a:normAutofit/>
          </a:bodyPr>
          <a:lstStyle/>
          <a:p>
            <a:r>
              <a:rPr lang="en-US" sz="2800" dirty="0" err="1" smtClean="0"/>
              <a:t>Fach</a:t>
            </a:r>
            <a:r>
              <a:rPr lang="en-US" sz="2800" dirty="0" smtClean="0"/>
              <a:t>-</a:t>
            </a:r>
            <a:r>
              <a:rPr lang="en-US" dirty="0" smtClean="0"/>
              <a:t> </a:t>
            </a:r>
            <a:r>
              <a:rPr lang="en-US" sz="2700" dirty="0" smtClean="0"/>
              <a:t>Teaching </a:t>
            </a:r>
            <a:r>
              <a:rPr lang="en-US" sz="2700" dirty="0"/>
              <a:t>Strategies for different voice types</a:t>
            </a:r>
          </a:p>
        </p:txBody>
      </p:sp>
      <p:sp>
        <p:nvSpPr>
          <p:cNvPr id="5" name="Inhaltsplatzhalter 4"/>
          <p:cNvSpPr>
            <a:spLocks noGrp="1"/>
          </p:cNvSpPr>
          <p:nvPr>
            <p:ph idx="1"/>
          </p:nvPr>
        </p:nvSpPr>
        <p:spPr>
          <a:solidFill>
            <a:schemeClr val="accent5">
              <a:lumMod val="20000"/>
              <a:lumOff val="80000"/>
            </a:schemeClr>
          </a:solidFill>
          <a:ln>
            <a:solidFill>
              <a:schemeClr val="tx1"/>
            </a:solidFill>
          </a:ln>
        </p:spPr>
        <p:txBody>
          <a:bodyPr/>
          <a:lstStyle/>
          <a:p>
            <a:pPr>
              <a:buNone/>
            </a:pPr>
            <a:endParaRPr lang="en-US" dirty="0" smtClean="0"/>
          </a:p>
          <a:p>
            <a:pPr algn="r">
              <a:buNone/>
            </a:pPr>
            <a:r>
              <a:rPr lang="en-US" dirty="0" smtClean="0"/>
              <a:t>by </a:t>
            </a:r>
          </a:p>
          <a:p>
            <a:pPr algn="r">
              <a:buNone/>
            </a:pPr>
            <a:endParaRPr lang="en-US" dirty="0" smtClean="0"/>
          </a:p>
          <a:p>
            <a:pPr algn="r">
              <a:buNone/>
            </a:pPr>
            <a:r>
              <a:rPr lang="en-US" dirty="0" err="1" smtClean="0"/>
              <a:t>Sewan</a:t>
            </a:r>
            <a:r>
              <a:rPr lang="en-US" dirty="0" smtClean="0"/>
              <a:t> </a:t>
            </a:r>
          </a:p>
          <a:p>
            <a:pPr algn="r">
              <a:buNone/>
            </a:pPr>
            <a:r>
              <a:rPr lang="en-US" dirty="0" err="1" smtClean="0"/>
              <a:t>Howsepian</a:t>
            </a:r>
            <a:r>
              <a:rPr lang="en-US" dirty="0" smtClean="0"/>
              <a:t> </a:t>
            </a:r>
          </a:p>
          <a:p>
            <a:pPr algn="r">
              <a:buNone/>
            </a:pPr>
            <a:r>
              <a:rPr lang="en-US" dirty="0" err="1" smtClean="0"/>
              <a:t>Salmasi</a:t>
            </a:r>
            <a:r>
              <a:rPr lang="en-US" dirty="0" smtClean="0"/>
              <a:t> </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p:txBody>
      </p:sp>
      <p:pic>
        <p:nvPicPr>
          <p:cNvPr id="1026" name="Picture 2" descr="C:\Users\Sevana\Desktop\opera-singers.gif"/>
          <p:cNvPicPr>
            <a:picLocks noChangeAspect="1" noChangeArrowheads="1"/>
          </p:cNvPicPr>
          <p:nvPr/>
        </p:nvPicPr>
        <p:blipFill>
          <a:blip r:embed="rId2" cstate="print"/>
          <a:srcRect/>
          <a:stretch>
            <a:fillRect/>
          </a:stretch>
        </p:blipFill>
        <p:spPr bwMode="auto">
          <a:xfrm>
            <a:off x="323528" y="1772816"/>
            <a:ext cx="6120680" cy="468052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Full lyric soprano</a:t>
            </a:r>
            <a:endParaRPr lang="en-US" sz="2400" dirty="0"/>
          </a:p>
        </p:txBody>
      </p:sp>
      <p:sp>
        <p:nvSpPr>
          <p:cNvPr id="3" name="Inhaltsplatzhalter 2"/>
          <p:cNvSpPr>
            <a:spLocks noGrp="1"/>
          </p:cNvSpPr>
          <p:nvPr>
            <p:ph idx="1"/>
          </p:nvPr>
        </p:nvSpPr>
        <p:spPr/>
        <p:txBody>
          <a:bodyPr/>
          <a:lstStyle/>
          <a:p>
            <a:pPr>
              <a:lnSpc>
                <a:spcPct val="200000"/>
              </a:lnSpc>
              <a:buFont typeface="Wingdings" pitchFamily="2" charset="2"/>
              <a:buChar char="Ø"/>
            </a:pPr>
            <a:r>
              <a:rPr lang="en-US" sz="1800" dirty="0" smtClean="0"/>
              <a:t>A full lyric soprano has a bigger vocal instrument than a light lyric and therefore better heard over large orchestras. Typical roles are </a:t>
            </a:r>
            <a:r>
              <a:rPr lang="en-US" sz="1800" dirty="0" err="1" smtClean="0"/>
              <a:t>Micaela</a:t>
            </a:r>
            <a:r>
              <a:rPr lang="en-US" sz="1800" dirty="0" smtClean="0"/>
              <a:t>, Liu, </a:t>
            </a:r>
            <a:r>
              <a:rPr lang="en-US" sz="1800" dirty="0" err="1" smtClean="0"/>
              <a:t>Manon</a:t>
            </a:r>
            <a:r>
              <a:rPr lang="en-US" sz="1800" dirty="0" smtClean="0"/>
              <a:t>. Their range is from B  to C 6. </a:t>
            </a:r>
          </a:p>
          <a:p>
            <a:endParaRPr lang="en-US" dirty="0" smtClean="0"/>
          </a:p>
          <a:p>
            <a:pPr>
              <a:buNone/>
            </a:pPr>
            <a:r>
              <a:rPr lang="en-US" sz="1800" dirty="0" smtClean="0">
                <a:hlinkClick r:id="rId2"/>
              </a:rPr>
              <a:t>http://</a:t>
            </a:r>
            <a:r>
              <a:rPr lang="en-US" sz="1800" dirty="0" smtClean="0">
                <a:hlinkClick r:id="rId2"/>
              </a:rPr>
              <a:t>www.youtube.com/watch?v=S8qDcbsXgFo&amp;feature=player_embedded</a:t>
            </a:r>
            <a:r>
              <a:rPr lang="en-US" sz="1800" dirty="0" smtClean="0"/>
              <a:t> </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err="1" smtClean="0"/>
              <a:t>Lyrico</a:t>
            </a:r>
            <a:r>
              <a:rPr lang="en-US" sz="2400" dirty="0" smtClean="0"/>
              <a:t> and </a:t>
            </a:r>
            <a:r>
              <a:rPr lang="en-US" sz="2400" dirty="0" err="1" smtClean="0"/>
              <a:t>Spinto</a:t>
            </a:r>
            <a:r>
              <a:rPr lang="en-US" sz="2400" dirty="0" smtClean="0"/>
              <a:t> soprano</a:t>
            </a:r>
            <a:endParaRPr lang="en-US" sz="2400" dirty="0"/>
          </a:p>
        </p:txBody>
      </p:sp>
      <p:sp>
        <p:nvSpPr>
          <p:cNvPr id="3" name="Inhaltsplatzhalter 2"/>
          <p:cNvSpPr>
            <a:spLocks noGrp="1"/>
          </p:cNvSpPr>
          <p:nvPr>
            <p:ph idx="1"/>
          </p:nvPr>
        </p:nvSpPr>
        <p:spPr/>
        <p:txBody>
          <a:bodyPr>
            <a:normAutofit fontScale="85000" lnSpcReduction="10000"/>
          </a:bodyPr>
          <a:lstStyle/>
          <a:p>
            <a:pPr>
              <a:lnSpc>
                <a:spcPct val="200000"/>
              </a:lnSpc>
              <a:buFont typeface="Wingdings" pitchFamily="2" charset="2"/>
              <a:buChar char="Ø"/>
            </a:pPr>
            <a:r>
              <a:rPr lang="en-US" sz="1800" dirty="0" smtClean="0"/>
              <a:t>The terminology “</a:t>
            </a:r>
            <a:r>
              <a:rPr lang="en-US" sz="1800" dirty="0" err="1" smtClean="0"/>
              <a:t>spinto</a:t>
            </a:r>
            <a:r>
              <a:rPr lang="en-US" sz="1800" dirty="0" smtClean="0"/>
              <a:t>” derives from the Italian vocal language and means “pushed”. Both types of voices have weight and need to have the ability to be light as well as dramatic with somewhat darker timbre. The </a:t>
            </a:r>
            <a:r>
              <a:rPr lang="en-US" sz="1800" dirty="0" err="1" smtClean="0"/>
              <a:t>lyrico</a:t>
            </a:r>
            <a:r>
              <a:rPr lang="en-US" sz="1800" dirty="0" smtClean="0"/>
              <a:t> uses it’s “</a:t>
            </a:r>
            <a:r>
              <a:rPr lang="en-US" sz="1800" dirty="0" err="1" smtClean="0"/>
              <a:t>squillo</a:t>
            </a:r>
            <a:r>
              <a:rPr lang="en-US" sz="1800" dirty="0" smtClean="0"/>
              <a:t>” to overcome the orchestra, contrary to the dramatic sopranos. </a:t>
            </a:r>
          </a:p>
          <a:p>
            <a:pPr>
              <a:lnSpc>
                <a:spcPct val="200000"/>
              </a:lnSpc>
              <a:buNone/>
            </a:pPr>
            <a:r>
              <a:rPr lang="en-US" sz="1800" dirty="0" smtClean="0"/>
              <a:t>	Range: E3 –D6</a:t>
            </a:r>
          </a:p>
          <a:p>
            <a:pPr>
              <a:lnSpc>
                <a:spcPct val="200000"/>
              </a:lnSpc>
              <a:buFont typeface="Wingdings" pitchFamily="2" charset="2"/>
              <a:buChar char="Ø"/>
            </a:pPr>
            <a:r>
              <a:rPr lang="en-US" sz="1800" dirty="0" err="1" smtClean="0"/>
              <a:t>Spinto</a:t>
            </a:r>
            <a:r>
              <a:rPr lang="en-US" sz="1800" dirty="0" smtClean="0"/>
              <a:t> sopranos much darker and heavier  and demands a powerful instrument. Many light sopranos have damaged their voices. This </a:t>
            </a:r>
            <a:r>
              <a:rPr lang="en-US" sz="1800" dirty="0" err="1" smtClean="0"/>
              <a:t>Fach</a:t>
            </a:r>
            <a:r>
              <a:rPr lang="en-US" sz="1800" dirty="0" smtClean="0"/>
              <a:t> dramatic as well as sustained capabilities in high </a:t>
            </a:r>
            <a:r>
              <a:rPr lang="en-US" sz="1800" dirty="0" err="1" smtClean="0"/>
              <a:t>tessituras</a:t>
            </a:r>
            <a:r>
              <a:rPr lang="en-US" sz="1800" dirty="0" smtClean="0"/>
              <a:t>.  That’s why I have added </a:t>
            </a:r>
            <a:r>
              <a:rPr lang="en-US" sz="1800" dirty="0" err="1" smtClean="0"/>
              <a:t>lyrico</a:t>
            </a:r>
            <a:r>
              <a:rPr lang="en-US" sz="1800" dirty="0" smtClean="0"/>
              <a:t> </a:t>
            </a:r>
            <a:r>
              <a:rPr lang="en-US" sz="1800" dirty="0" err="1" smtClean="0"/>
              <a:t>spinto</a:t>
            </a:r>
            <a:r>
              <a:rPr lang="en-US" sz="1800" dirty="0" smtClean="0"/>
              <a:t> to </a:t>
            </a:r>
            <a:r>
              <a:rPr lang="en-US" sz="1800" dirty="0" err="1" smtClean="0"/>
              <a:t>spinto</a:t>
            </a:r>
            <a:r>
              <a:rPr lang="en-US" sz="1800" dirty="0" smtClean="0"/>
              <a:t> sopranos. </a:t>
            </a:r>
            <a:r>
              <a:rPr lang="en-US" sz="1800" dirty="0" err="1" smtClean="0"/>
              <a:t>Lyrico</a:t>
            </a:r>
            <a:r>
              <a:rPr lang="en-US" sz="1800" dirty="0" smtClean="0"/>
              <a:t> </a:t>
            </a:r>
            <a:r>
              <a:rPr lang="en-US" sz="1800" dirty="0" err="1" smtClean="0"/>
              <a:t>spintos</a:t>
            </a:r>
            <a:r>
              <a:rPr lang="en-US" sz="1800" dirty="0" smtClean="0"/>
              <a:t> often sing </a:t>
            </a:r>
            <a:r>
              <a:rPr lang="en-US" sz="1800" dirty="0" err="1" smtClean="0"/>
              <a:t>spinto</a:t>
            </a:r>
            <a:r>
              <a:rPr lang="en-US" sz="1800" dirty="0" smtClean="0"/>
              <a:t> soprano roles. (Aida, Tosca, </a:t>
            </a:r>
            <a:r>
              <a:rPr lang="en-US" sz="1800" dirty="0" err="1" smtClean="0"/>
              <a:t>Ernani</a:t>
            </a:r>
            <a:r>
              <a:rPr lang="en-US" sz="1800" dirty="0" smtClean="0"/>
              <a:t>, Il </a:t>
            </a:r>
            <a:r>
              <a:rPr lang="en-US" sz="1800" dirty="0" err="1" smtClean="0"/>
              <a:t>Trovatore</a:t>
            </a:r>
            <a:r>
              <a:rPr lang="en-US" sz="1800" dirty="0" smtClean="0"/>
              <a:t>, Elsa, Amelia)</a:t>
            </a:r>
          </a:p>
          <a:p>
            <a:endParaRPr lang="en-US" sz="1800" dirty="0" smtClean="0"/>
          </a:p>
          <a:p>
            <a:pPr>
              <a:buNone/>
            </a:pPr>
            <a:r>
              <a:rPr lang="en-US" sz="1800" dirty="0" smtClean="0">
                <a:hlinkClick r:id="rId2"/>
              </a:rPr>
              <a:t>http://</a:t>
            </a:r>
            <a:r>
              <a:rPr lang="en-US" sz="1800" dirty="0" smtClean="0">
                <a:hlinkClick r:id="rId2"/>
              </a:rPr>
              <a:t>www.youtube.com/watch?v=F7u77WFkcKQ&amp;feature=player_embedded</a:t>
            </a:r>
            <a:r>
              <a:rPr lang="en-US" sz="1800" dirty="0" smtClean="0"/>
              <a:t> </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Dramatic sopranos</a:t>
            </a:r>
            <a:endParaRPr lang="en-US" sz="2400" dirty="0"/>
          </a:p>
        </p:txBody>
      </p:sp>
      <p:sp>
        <p:nvSpPr>
          <p:cNvPr id="3" name="Inhaltsplatzhalter 2"/>
          <p:cNvSpPr>
            <a:spLocks noGrp="1"/>
          </p:cNvSpPr>
          <p:nvPr>
            <p:ph idx="1"/>
          </p:nvPr>
        </p:nvSpPr>
        <p:spPr/>
        <p:txBody>
          <a:bodyPr>
            <a:normAutofit/>
          </a:bodyPr>
          <a:lstStyle/>
          <a:p>
            <a:pPr>
              <a:lnSpc>
                <a:spcPct val="200000"/>
              </a:lnSpc>
              <a:buFont typeface="Wingdings" pitchFamily="2" charset="2"/>
              <a:buChar char="Ø"/>
            </a:pPr>
            <a:r>
              <a:rPr lang="en-US" sz="1800" dirty="0" smtClean="0"/>
              <a:t>Dramatic sopranos are indeed the most powerful and heaviest sopranos. Their range is from E3 to D6. Their thick vocal folds somehow take away the agility for </a:t>
            </a:r>
            <a:r>
              <a:rPr lang="en-US" sz="1800" dirty="0" err="1" smtClean="0"/>
              <a:t>coloturas</a:t>
            </a:r>
            <a:r>
              <a:rPr lang="en-US" sz="1800" dirty="0" smtClean="0"/>
              <a:t>. Dark timbre as well as lower range is an indicator known for a dramatic voice. Dramatic sopranos are often called “</a:t>
            </a:r>
            <a:r>
              <a:rPr lang="en-US" sz="1800" dirty="0" err="1" smtClean="0"/>
              <a:t>Wagneris</a:t>
            </a:r>
            <a:r>
              <a:rPr lang="en-US" sz="1800" dirty="0" smtClean="0"/>
              <a:t> Soprano”.</a:t>
            </a:r>
          </a:p>
          <a:p>
            <a:endParaRPr lang="en-US" sz="1800" dirty="0" smtClean="0"/>
          </a:p>
          <a:p>
            <a:pPr>
              <a:buNone/>
            </a:pPr>
            <a:r>
              <a:rPr lang="en-US" sz="1800" dirty="0" smtClean="0">
                <a:hlinkClick r:id="rId2"/>
              </a:rPr>
              <a:t>http://</a:t>
            </a:r>
            <a:r>
              <a:rPr lang="en-US" sz="1800" dirty="0" smtClean="0">
                <a:hlinkClick r:id="rId2"/>
              </a:rPr>
              <a:t>www.youtube.com/watch?v=z5ILG8OctGg&amp;feature=player_embedded</a:t>
            </a:r>
            <a:r>
              <a:rPr lang="en-US" sz="1800" dirty="0" smtClean="0"/>
              <a:t> </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Strategies to teach</a:t>
            </a:r>
            <a:endParaRPr lang="en-US" sz="2400" dirty="0"/>
          </a:p>
        </p:txBody>
      </p:sp>
      <p:sp>
        <p:nvSpPr>
          <p:cNvPr id="3" name="Inhaltsplatzhalter 2"/>
          <p:cNvSpPr>
            <a:spLocks noGrp="1"/>
          </p:cNvSpPr>
          <p:nvPr>
            <p:ph idx="1"/>
          </p:nvPr>
        </p:nvSpPr>
        <p:spPr/>
        <p:txBody>
          <a:bodyPr>
            <a:normAutofit/>
          </a:bodyPr>
          <a:lstStyle/>
          <a:p>
            <a:pPr>
              <a:lnSpc>
                <a:spcPct val="200000"/>
              </a:lnSpc>
              <a:buFont typeface="Wingdings" pitchFamily="2" charset="2"/>
              <a:buChar char="Ø"/>
            </a:pPr>
            <a:r>
              <a:rPr lang="en-US" sz="1800" dirty="0" smtClean="0"/>
              <a:t>It is important to understand, that a teacher cannot force a soprano student to sing roles beyond her natural endowment. Even an excellent technique does not permit a singer to sing all kind of “</a:t>
            </a:r>
            <a:r>
              <a:rPr lang="en-US" sz="1800" dirty="0" err="1" smtClean="0"/>
              <a:t>Fachs</a:t>
            </a:r>
            <a:r>
              <a:rPr lang="en-US" sz="1800" dirty="0" smtClean="0"/>
              <a:t>” same time. To determine a vocal type or </a:t>
            </a:r>
            <a:r>
              <a:rPr lang="en-US" sz="1800" dirty="0" err="1" smtClean="0"/>
              <a:t>Fach</a:t>
            </a:r>
            <a:r>
              <a:rPr lang="en-US" sz="1800" dirty="0" smtClean="0"/>
              <a:t> a teacher also needs to pay attention to the appearance of a singer, not solely the larynx. The whole body, gender, physiology and the metabolism are helping to determine a voice type.  </a:t>
            </a:r>
            <a:endParaRPr lang="de-AT" sz="1800" dirty="0" smtClean="0"/>
          </a:p>
          <a:p>
            <a:pPr>
              <a:lnSpc>
                <a:spcPct val="200000"/>
              </a:lnSpc>
            </a:pP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Strategies to </a:t>
            </a:r>
            <a:r>
              <a:rPr lang="en-US" sz="2400" dirty="0" smtClean="0"/>
              <a:t>teach</a:t>
            </a:r>
            <a:endParaRPr lang="en-US" sz="2400" dirty="0"/>
          </a:p>
        </p:txBody>
      </p:sp>
      <p:sp>
        <p:nvSpPr>
          <p:cNvPr id="3" name="Inhaltsplatzhalter 2"/>
          <p:cNvSpPr>
            <a:spLocks noGrp="1"/>
          </p:cNvSpPr>
          <p:nvPr>
            <p:ph idx="1"/>
          </p:nvPr>
        </p:nvSpPr>
        <p:spPr/>
        <p:txBody>
          <a:bodyPr>
            <a:normAutofit/>
          </a:bodyPr>
          <a:lstStyle/>
          <a:p>
            <a:pPr>
              <a:lnSpc>
                <a:spcPct val="200000"/>
              </a:lnSpc>
              <a:buFont typeface="Wingdings" pitchFamily="2" charset="2"/>
              <a:buChar char="Ø"/>
            </a:pPr>
            <a:r>
              <a:rPr lang="en-US" sz="1800" dirty="0" smtClean="0"/>
              <a:t>The </a:t>
            </a:r>
            <a:r>
              <a:rPr lang="en-US" sz="1800" dirty="0" smtClean="0"/>
              <a:t>repertoire choices of these different voice types are mainly restricted to the opera theater, because song literature can be transposed, which is seldom the case with opera theater. The vocal teacher is responsible to determine a soprano’s </a:t>
            </a:r>
            <a:r>
              <a:rPr lang="en-US" sz="1800" dirty="0" err="1" smtClean="0"/>
              <a:t>Fach</a:t>
            </a:r>
            <a:r>
              <a:rPr lang="en-US" sz="1800" dirty="0" smtClean="0"/>
              <a:t>. But before determining a </a:t>
            </a:r>
            <a:r>
              <a:rPr lang="en-US" sz="1800" dirty="0" err="1" smtClean="0"/>
              <a:t>Fach</a:t>
            </a:r>
            <a:r>
              <a:rPr lang="en-US" sz="1800" dirty="0" smtClean="0"/>
              <a:t> a basic technical proficiency has to be achieved. </a:t>
            </a:r>
            <a:r>
              <a:rPr lang="en-US" sz="1800" b="1" dirty="0" smtClean="0"/>
              <a:t>Vocal Freedom will itself determine the </a:t>
            </a:r>
            <a:r>
              <a:rPr lang="en-US" sz="1800" b="1" dirty="0" err="1" smtClean="0"/>
              <a:t>Fach</a:t>
            </a:r>
            <a:r>
              <a:rPr lang="en-US" sz="1800" b="1" dirty="0" smtClean="0"/>
              <a:t>.</a:t>
            </a:r>
            <a:r>
              <a:rPr lang="en-US" sz="1800" dirty="0" smtClean="0"/>
              <a:t> 	</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Strategies to teach</a:t>
            </a:r>
            <a:endParaRPr lang="en-US" sz="2400" dirty="0"/>
          </a:p>
        </p:txBody>
      </p:sp>
      <p:sp>
        <p:nvSpPr>
          <p:cNvPr id="3" name="Inhaltsplatzhalter 2"/>
          <p:cNvSpPr>
            <a:spLocks noGrp="1"/>
          </p:cNvSpPr>
          <p:nvPr>
            <p:ph idx="1"/>
          </p:nvPr>
        </p:nvSpPr>
        <p:spPr/>
        <p:txBody>
          <a:bodyPr>
            <a:normAutofit/>
          </a:bodyPr>
          <a:lstStyle/>
          <a:p>
            <a:pPr>
              <a:lnSpc>
                <a:spcPct val="200000"/>
              </a:lnSpc>
              <a:buNone/>
            </a:pPr>
            <a:r>
              <a:rPr lang="en-US" sz="1800" dirty="0" smtClean="0"/>
              <a:t>Here are the basic techniques (strategies) of singing, which refer to all kind of voices, from soubrette to basso </a:t>
            </a:r>
            <a:r>
              <a:rPr lang="en-US" sz="1800" dirty="0" err="1" smtClean="0"/>
              <a:t>profondo</a:t>
            </a:r>
            <a:r>
              <a:rPr lang="en-US" sz="1800" dirty="0" smtClean="0"/>
              <a:t>:</a:t>
            </a:r>
            <a:endParaRPr lang="de-AT" sz="1800" dirty="0" smtClean="0"/>
          </a:p>
          <a:p>
            <a:pPr lvl="0">
              <a:lnSpc>
                <a:spcPct val="200000"/>
              </a:lnSpc>
              <a:buFont typeface="Wingdings" pitchFamily="2" charset="2"/>
              <a:buChar char="Ø"/>
            </a:pPr>
            <a:r>
              <a:rPr lang="en-US" sz="1800" b="1" dirty="0" smtClean="0"/>
              <a:t>Proficient breath management</a:t>
            </a:r>
            <a:endParaRPr lang="de-AT" sz="1800" dirty="0" smtClean="0"/>
          </a:p>
          <a:p>
            <a:pPr lvl="0">
              <a:lnSpc>
                <a:spcPct val="200000"/>
              </a:lnSpc>
              <a:buFont typeface="Wingdings" pitchFamily="2" charset="2"/>
              <a:buChar char="Ø"/>
            </a:pPr>
            <a:r>
              <a:rPr lang="en-US" sz="1800" b="1" dirty="0" smtClean="0"/>
              <a:t>Freedom in articulation</a:t>
            </a:r>
            <a:endParaRPr lang="de-AT" sz="1800" dirty="0" smtClean="0"/>
          </a:p>
          <a:p>
            <a:pPr lvl="0">
              <a:lnSpc>
                <a:spcPct val="200000"/>
              </a:lnSpc>
              <a:buFont typeface="Wingdings" pitchFamily="2" charset="2"/>
              <a:buChar char="Ø"/>
            </a:pPr>
            <a:r>
              <a:rPr lang="en-US" sz="1800" b="1" dirty="0" smtClean="0"/>
              <a:t>Balanced resonance</a:t>
            </a:r>
            <a:endParaRPr lang="de-AT" sz="1800" dirty="0" smtClean="0"/>
          </a:p>
          <a:p>
            <a:pPr lvl="0">
              <a:lnSpc>
                <a:spcPct val="200000"/>
              </a:lnSpc>
              <a:buFont typeface="Wingdings" pitchFamily="2" charset="2"/>
              <a:buChar char="Ø"/>
            </a:pPr>
            <a:r>
              <a:rPr lang="en-US" sz="1800" b="1" dirty="0" smtClean="0"/>
              <a:t>Skillful registration</a:t>
            </a:r>
            <a:endParaRPr lang="de-AT" sz="1800" dirty="0" smtClean="0"/>
          </a:p>
          <a:p>
            <a:pPr>
              <a:lnSpc>
                <a:spcPct val="200000"/>
              </a:lnSpc>
              <a:buNone/>
            </a:pPr>
            <a:r>
              <a:rPr lang="en-US" sz="1800" i="1" dirty="0" smtClean="0"/>
              <a:t>“Yet each instrument within a general </a:t>
            </a:r>
            <a:r>
              <a:rPr lang="en-US" sz="1800" i="1" dirty="0" err="1" smtClean="0"/>
              <a:t>Fach</a:t>
            </a:r>
            <a:r>
              <a:rPr lang="en-US" sz="1800" i="1" dirty="0" smtClean="0"/>
              <a:t> must be treated with an understanding of its own individual nature</a:t>
            </a:r>
            <a:r>
              <a:rPr lang="en-US" sz="1800" dirty="0" smtClean="0"/>
              <a:t>”. (Miller 2000)</a:t>
            </a:r>
            <a:endParaRPr lang="de-AT" sz="1800" dirty="0" smtClean="0"/>
          </a:p>
          <a:p>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Breathing management</a:t>
            </a:r>
            <a:endParaRPr lang="en-US" sz="2400" dirty="0"/>
          </a:p>
        </p:txBody>
      </p:sp>
      <p:sp>
        <p:nvSpPr>
          <p:cNvPr id="3" name="Inhaltsplatzhalter 2"/>
          <p:cNvSpPr>
            <a:spLocks noGrp="1"/>
          </p:cNvSpPr>
          <p:nvPr>
            <p:ph idx="1"/>
          </p:nvPr>
        </p:nvSpPr>
        <p:spPr/>
        <p:txBody>
          <a:bodyPr>
            <a:normAutofit fontScale="85000" lnSpcReduction="10000"/>
          </a:bodyPr>
          <a:lstStyle/>
          <a:p>
            <a:pPr>
              <a:lnSpc>
                <a:spcPct val="200000"/>
              </a:lnSpc>
              <a:buFont typeface="Wingdings" pitchFamily="2" charset="2"/>
              <a:buChar char="Ø"/>
            </a:pPr>
            <a:r>
              <a:rPr lang="en-US" sz="1800" dirty="0" smtClean="0"/>
              <a:t>Let’s start with the </a:t>
            </a:r>
            <a:r>
              <a:rPr lang="en-US" sz="1800" b="1" dirty="0" smtClean="0"/>
              <a:t>breathing management</a:t>
            </a:r>
            <a:r>
              <a:rPr lang="en-US" sz="1800" dirty="0" smtClean="0"/>
              <a:t>, which should be the first strategy in teaching a soprano voice. </a:t>
            </a:r>
            <a:r>
              <a:rPr lang="en-US" sz="1800" i="1" dirty="0" smtClean="0"/>
              <a:t>Breath management is the essential foundation for all skillful vocalism. </a:t>
            </a:r>
            <a:r>
              <a:rPr lang="en-US" sz="1800" dirty="0" smtClean="0"/>
              <a:t>(Miller, Training Soprano Voices 2000) </a:t>
            </a:r>
            <a:endParaRPr lang="en-US" sz="1800" dirty="0" smtClean="0"/>
          </a:p>
          <a:p>
            <a:pPr>
              <a:lnSpc>
                <a:spcPct val="200000"/>
              </a:lnSpc>
              <a:buFont typeface="Wingdings" pitchFamily="2" charset="2"/>
              <a:buChar char="Ø"/>
            </a:pPr>
            <a:r>
              <a:rPr lang="en-US" sz="1800" dirty="0" smtClean="0"/>
              <a:t>Richard </a:t>
            </a:r>
            <a:r>
              <a:rPr lang="en-US" sz="1800" dirty="0" smtClean="0"/>
              <a:t>Miller uses the </a:t>
            </a:r>
            <a:r>
              <a:rPr lang="en-US" sz="1800" dirty="0" err="1" smtClean="0"/>
              <a:t>appoggio</a:t>
            </a:r>
            <a:r>
              <a:rPr lang="en-US" sz="1800" dirty="0" smtClean="0"/>
              <a:t> technique as an example of appropriate breath management for all kind of voices. No matter male or female. Miller thinks that </a:t>
            </a:r>
            <a:r>
              <a:rPr lang="en-US" sz="1800" dirty="0" err="1" smtClean="0"/>
              <a:t>appoggio</a:t>
            </a:r>
            <a:r>
              <a:rPr lang="en-US" sz="1800" dirty="0" smtClean="0"/>
              <a:t> is a form of coordination in uniting the energy and freedom in singing. This can be achieved by the “noble” posture, in order to maintain in the </a:t>
            </a:r>
            <a:r>
              <a:rPr lang="en-US" sz="1800" dirty="0" err="1" smtClean="0"/>
              <a:t>inspiratory</a:t>
            </a:r>
            <a:r>
              <a:rPr lang="en-US" sz="1800" dirty="0" smtClean="0"/>
              <a:t> gesture as long as possible and reduce the increase of </a:t>
            </a:r>
            <a:r>
              <a:rPr lang="en-US" sz="1800" dirty="0" err="1" smtClean="0"/>
              <a:t>subglottal</a:t>
            </a:r>
            <a:r>
              <a:rPr lang="en-US" sz="1800" dirty="0" smtClean="0"/>
              <a:t> air pressure, which normally occurs when exhaling. An exact amount of air should escape through the resisting vocal folds. This maneuver needs to be trained in order to get a well balanced breath management. </a:t>
            </a:r>
            <a:endParaRPr lang="de-AT" sz="1800" dirty="0" smtClean="0"/>
          </a:p>
          <a:p>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Breathing </a:t>
            </a:r>
            <a:r>
              <a:rPr lang="en-US" sz="2400" dirty="0" err="1" smtClean="0"/>
              <a:t>managment</a:t>
            </a:r>
            <a:endParaRPr lang="en-US" sz="2400" dirty="0"/>
          </a:p>
        </p:txBody>
      </p:sp>
      <p:sp>
        <p:nvSpPr>
          <p:cNvPr id="3" name="Inhaltsplatzhalter 2"/>
          <p:cNvSpPr>
            <a:spLocks noGrp="1"/>
          </p:cNvSpPr>
          <p:nvPr>
            <p:ph idx="1"/>
          </p:nvPr>
        </p:nvSpPr>
        <p:spPr/>
        <p:txBody>
          <a:bodyPr>
            <a:normAutofit fontScale="85000" lnSpcReduction="10000"/>
          </a:bodyPr>
          <a:lstStyle/>
          <a:p>
            <a:pPr>
              <a:lnSpc>
                <a:spcPct val="200000"/>
              </a:lnSpc>
              <a:buNone/>
            </a:pPr>
            <a:r>
              <a:rPr lang="en-US" sz="1800" dirty="0" smtClean="0"/>
              <a:t>	Now </a:t>
            </a:r>
            <a:r>
              <a:rPr lang="en-US" sz="1800" dirty="0" smtClean="0"/>
              <a:t>let’s start with the actual exercises for </a:t>
            </a:r>
            <a:r>
              <a:rPr lang="en-US" sz="1800" dirty="0" err="1" smtClean="0"/>
              <a:t>appoggio</a:t>
            </a:r>
            <a:r>
              <a:rPr lang="en-US" sz="1800" dirty="0" smtClean="0"/>
              <a:t> breathing. After establishing a “noble posture”, the singer puts his hands on the sides of his torso and does “</a:t>
            </a:r>
            <a:r>
              <a:rPr lang="en-US" sz="1800" dirty="0" err="1" smtClean="0"/>
              <a:t>hm-hm-hm-hm-hm</a:t>
            </a:r>
            <a:r>
              <a:rPr lang="en-US" sz="1800" dirty="0" smtClean="0"/>
              <a:t>” phonations with mouth closed</a:t>
            </a:r>
            <a:r>
              <a:rPr lang="en-US" sz="1800" dirty="0" smtClean="0"/>
              <a:t>.</a:t>
            </a:r>
          </a:p>
          <a:p>
            <a:pPr>
              <a:lnSpc>
                <a:spcPct val="200000"/>
              </a:lnSpc>
            </a:pPr>
            <a:endParaRPr lang="en-US" sz="1800" dirty="0" smtClean="0"/>
          </a:p>
          <a:p>
            <a:pPr>
              <a:lnSpc>
                <a:spcPct val="200000"/>
              </a:lnSpc>
              <a:buFont typeface="Wingdings" pitchFamily="2" charset="2"/>
              <a:buChar char="Ø"/>
            </a:pPr>
            <a:r>
              <a:rPr lang="en-US" sz="1800" dirty="0" smtClean="0"/>
              <a:t>Hereby </a:t>
            </a:r>
            <a:r>
              <a:rPr lang="en-US" sz="1800" dirty="0" smtClean="0"/>
              <a:t>it is very important that the soprano remains in the </a:t>
            </a:r>
            <a:r>
              <a:rPr lang="en-US" sz="1800" dirty="0" err="1" smtClean="0"/>
              <a:t>appoggio</a:t>
            </a:r>
            <a:r>
              <a:rPr lang="en-US" sz="1800" dirty="0" smtClean="0"/>
              <a:t> posture (inspiration) while articulating brief patterns of gentle, laugh like impulses. These impulses produce slight movement in the abdominal area while the soprano still retains in the </a:t>
            </a:r>
            <a:r>
              <a:rPr lang="en-US" sz="1800" dirty="0" err="1" smtClean="0"/>
              <a:t>inspiratory</a:t>
            </a:r>
            <a:r>
              <a:rPr lang="en-US" sz="1800" dirty="0" smtClean="0"/>
              <a:t> posture. Here are some examples</a:t>
            </a:r>
            <a:r>
              <a:rPr lang="en-US" sz="1800" dirty="0" smtClean="0"/>
              <a:t>.</a:t>
            </a:r>
            <a:r>
              <a:rPr lang="en-US" sz="1800" dirty="0" smtClean="0"/>
              <a:t> The “la </a:t>
            </a:r>
            <a:r>
              <a:rPr lang="en-US" sz="1800" dirty="0" err="1" smtClean="0"/>
              <a:t>lotta</a:t>
            </a:r>
            <a:r>
              <a:rPr lang="en-US" sz="1800" dirty="0" smtClean="0"/>
              <a:t> </a:t>
            </a:r>
            <a:r>
              <a:rPr lang="en-US" sz="1800" dirty="0" err="1" smtClean="0"/>
              <a:t>vocale</a:t>
            </a:r>
            <a:r>
              <a:rPr lang="en-US" sz="1800" dirty="0" smtClean="0"/>
              <a:t>” will help to balance aerodynamic-</a:t>
            </a:r>
            <a:r>
              <a:rPr lang="en-US" sz="1800" dirty="0" err="1" smtClean="0"/>
              <a:t>myoelistic</a:t>
            </a:r>
            <a:r>
              <a:rPr lang="en-US" sz="1800" dirty="0" smtClean="0"/>
              <a:t> activities in sung phonation. Muscle antagonism needs to be discussed and trained, in order to understand the </a:t>
            </a:r>
            <a:r>
              <a:rPr lang="en-US" sz="1800" dirty="0" err="1" smtClean="0"/>
              <a:t>appoggio</a:t>
            </a:r>
            <a:r>
              <a:rPr lang="en-US" sz="1800" dirty="0" smtClean="0"/>
              <a:t>. </a:t>
            </a:r>
          </a:p>
          <a:p>
            <a:pPr>
              <a:lnSpc>
                <a:spcPct val="200000"/>
              </a:lnSpc>
            </a:pPr>
            <a:endParaRPr lang="en-US" sz="1800" dirty="0" smtClean="0"/>
          </a:p>
          <a:p>
            <a:endParaRPr lang="en-US" sz="1800" dirty="0" smtClean="0"/>
          </a:p>
          <a:p>
            <a:endParaRPr lang="de-AT" sz="1800" dirty="0" smtClean="0"/>
          </a:p>
          <a:p>
            <a:pPr>
              <a:lnSpc>
                <a:spcPct val="200000"/>
              </a:lnSpc>
            </a:pP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Breathing Exercise</a:t>
            </a:r>
            <a:endParaRPr lang="en-US" sz="2400" dirty="0"/>
          </a:p>
        </p:txBody>
      </p:sp>
      <p:sp>
        <p:nvSpPr>
          <p:cNvPr id="3" name="Inhaltsplatzhalter 2"/>
          <p:cNvSpPr>
            <a:spLocks noGrp="1"/>
          </p:cNvSpPr>
          <p:nvPr>
            <p:ph idx="1"/>
          </p:nvPr>
        </p:nvSpPr>
        <p:spPr/>
        <p:txBody>
          <a:bodyPr/>
          <a:lstStyle/>
          <a:p>
            <a:pPr lvl="0">
              <a:lnSpc>
                <a:spcPct val="200000"/>
              </a:lnSpc>
              <a:buFont typeface="Wingdings" pitchFamily="2" charset="2"/>
              <a:buChar char="Ø"/>
            </a:pPr>
            <a:r>
              <a:rPr lang="en-US" sz="1800" b="1" u="sng" dirty="0" smtClean="0"/>
              <a:t>Exercise</a:t>
            </a:r>
            <a:r>
              <a:rPr lang="en-US" sz="1800" b="1" dirty="0" smtClean="0"/>
              <a:t>: </a:t>
            </a:r>
            <a:endParaRPr lang="en-US" sz="1800" b="1" dirty="0" smtClean="0"/>
          </a:p>
          <a:p>
            <a:pPr lvl="0">
              <a:lnSpc>
                <a:spcPct val="200000"/>
              </a:lnSpc>
              <a:buNone/>
            </a:pPr>
            <a:r>
              <a:rPr lang="en-US" sz="1800" dirty="0" smtClean="0"/>
              <a:t>With </a:t>
            </a:r>
            <a:r>
              <a:rPr lang="en-US" sz="1800" dirty="0" smtClean="0"/>
              <a:t>closed mouth; sinning a scale from 5-4-3-2-1 on “</a:t>
            </a:r>
            <a:r>
              <a:rPr lang="en-US" sz="1800" dirty="0" err="1" smtClean="0"/>
              <a:t>hm</a:t>
            </a:r>
            <a:r>
              <a:rPr lang="en-US" sz="1800" dirty="0" smtClean="0"/>
              <a:t>”. Starting on a comfortable pitch. </a:t>
            </a:r>
            <a:endParaRPr lang="de-AT" sz="1800" dirty="0" smtClean="0"/>
          </a:p>
          <a:p>
            <a:pPr>
              <a:buNone/>
            </a:pPr>
            <a:endParaRPr lang="en-US" dirty="0"/>
          </a:p>
        </p:txBody>
      </p:sp>
      <p:pic>
        <p:nvPicPr>
          <p:cNvPr id="4" name="Grafik 3"/>
          <p:cNvPicPr/>
          <p:nvPr/>
        </p:nvPicPr>
        <p:blipFill>
          <a:blip r:embed="rId2" cstate="print"/>
          <a:srcRect/>
          <a:stretch>
            <a:fillRect/>
          </a:stretch>
        </p:blipFill>
        <p:spPr bwMode="auto">
          <a:xfrm>
            <a:off x="323528" y="3212976"/>
            <a:ext cx="5400600" cy="144016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Breathing Exercise</a:t>
            </a:r>
            <a:endParaRPr lang="en-US" sz="2400" dirty="0"/>
          </a:p>
        </p:txBody>
      </p:sp>
      <p:sp>
        <p:nvSpPr>
          <p:cNvPr id="3" name="Inhaltsplatzhalter 2"/>
          <p:cNvSpPr>
            <a:spLocks noGrp="1"/>
          </p:cNvSpPr>
          <p:nvPr>
            <p:ph idx="1"/>
          </p:nvPr>
        </p:nvSpPr>
        <p:spPr/>
        <p:txBody>
          <a:bodyPr/>
          <a:lstStyle/>
          <a:p>
            <a:pPr lvl="0">
              <a:lnSpc>
                <a:spcPct val="200000"/>
              </a:lnSpc>
              <a:buFont typeface="Wingdings" pitchFamily="2" charset="2"/>
              <a:buChar char="Ø"/>
            </a:pPr>
            <a:r>
              <a:rPr lang="en-US" sz="1800" b="1" u="sng" dirty="0" smtClean="0"/>
              <a:t>Exercise</a:t>
            </a:r>
            <a:r>
              <a:rPr lang="en-US" sz="1800" b="1" dirty="0" smtClean="0"/>
              <a:t>: </a:t>
            </a:r>
            <a:endParaRPr lang="en-US" sz="1800" b="1" dirty="0" smtClean="0"/>
          </a:p>
          <a:p>
            <a:pPr lvl="0">
              <a:lnSpc>
                <a:spcPct val="200000"/>
              </a:lnSpc>
              <a:buNone/>
            </a:pPr>
            <a:r>
              <a:rPr lang="en-US" sz="1800" dirty="0" smtClean="0"/>
              <a:t>Adding </a:t>
            </a:r>
            <a:r>
              <a:rPr lang="en-US" sz="1800" dirty="0" smtClean="0"/>
              <a:t>an “a” vowel to “</a:t>
            </a:r>
            <a:r>
              <a:rPr lang="en-US" sz="1800" dirty="0" err="1" smtClean="0"/>
              <a:t>hm</a:t>
            </a:r>
            <a:r>
              <a:rPr lang="en-US" sz="1800" dirty="0" smtClean="0"/>
              <a:t>”. 5-4-3-2-1 on “</a:t>
            </a:r>
            <a:r>
              <a:rPr lang="en-US" sz="1800" dirty="0" err="1" smtClean="0"/>
              <a:t>hm</a:t>
            </a:r>
            <a:r>
              <a:rPr lang="en-US" sz="1800" dirty="0" smtClean="0"/>
              <a:t>-a</a:t>
            </a:r>
            <a:r>
              <a:rPr lang="en-US" sz="1800" dirty="0" smtClean="0"/>
              <a:t>”. </a:t>
            </a:r>
            <a:endParaRPr lang="en-US" sz="1800" dirty="0" smtClean="0"/>
          </a:p>
          <a:p>
            <a:pPr lvl="0">
              <a:lnSpc>
                <a:spcPct val="200000"/>
              </a:lnSpc>
              <a:buNone/>
            </a:pPr>
            <a:endParaRPr lang="de-AT" sz="1800" dirty="0" smtClean="0"/>
          </a:p>
          <a:p>
            <a:pPr>
              <a:buNone/>
            </a:pPr>
            <a:endParaRPr lang="en-US" dirty="0"/>
          </a:p>
        </p:txBody>
      </p:sp>
      <p:pic>
        <p:nvPicPr>
          <p:cNvPr id="4" name="Grafik 3"/>
          <p:cNvPicPr/>
          <p:nvPr/>
        </p:nvPicPr>
        <p:blipFill>
          <a:blip r:embed="rId2" cstate="print"/>
          <a:srcRect/>
          <a:stretch>
            <a:fillRect/>
          </a:stretch>
        </p:blipFill>
        <p:spPr bwMode="auto">
          <a:xfrm>
            <a:off x="683568" y="3573016"/>
            <a:ext cx="5760640" cy="13681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800" dirty="0" smtClean="0"/>
              <a:t>Defining “</a:t>
            </a:r>
            <a:r>
              <a:rPr lang="en-US" sz="2800" dirty="0" err="1" smtClean="0"/>
              <a:t>Fach</a:t>
            </a:r>
            <a:r>
              <a:rPr lang="en-US" sz="2800" dirty="0" smtClean="0"/>
              <a:t>”</a:t>
            </a:r>
            <a:endParaRPr lang="en-US" sz="2800" dirty="0"/>
          </a:p>
        </p:txBody>
      </p:sp>
      <p:sp>
        <p:nvSpPr>
          <p:cNvPr id="3" name="Inhaltsplatzhalter 2"/>
          <p:cNvSpPr>
            <a:spLocks noGrp="1"/>
          </p:cNvSpPr>
          <p:nvPr>
            <p:ph idx="1"/>
          </p:nvPr>
        </p:nvSpPr>
        <p:spPr>
          <a:noFill/>
        </p:spPr>
        <p:txBody>
          <a:bodyPr>
            <a:normAutofit fontScale="85000" lnSpcReduction="20000"/>
          </a:bodyPr>
          <a:lstStyle/>
          <a:p>
            <a:pPr>
              <a:lnSpc>
                <a:spcPct val="210000"/>
              </a:lnSpc>
              <a:buFont typeface="Wingdings" pitchFamily="2" charset="2"/>
              <a:buChar char="Ø"/>
            </a:pPr>
            <a:r>
              <a:rPr lang="en-US" sz="2000" dirty="0" smtClean="0"/>
              <a:t>The terminology </a:t>
            </a:r>
            <a:r>
              <a:rPr lang="en-US" sz="2000" dirty="0" err="1" smtClean="0"/>
              <a:t>Fach</a:t>
            </a:r>
            <a:r>
              <a:rPr lang="en-US" sz="2000" dirty="0" smtClean="0"/>
              <a:t> derives from the German word “</a:t>
            </a:r>
            <a:r>
              <a:rPr lang="en-US" sz="2000" dirty="0" err="1" smtClean="0"/>
              <a:t>Fach</a:t>
            </a:r>
            <a:r>
              <a:rPr lang="en-US" sz="2000" dirty="0" smtClean="0"/>
              <a:t>” which means </a:t>
            </a:r>
            <a:r>
              <a:rPr lang="en-US" sz="2000" i="1" dirty="0" smtClean="0"/>
              <a:t>“compartment</a:t>
            </a:r>
            <a:r>
              <a:rPr lang="en-US" sz="2000" dirty="0" smtClean="0"/>
              <a:t>” or “</a:t>
            </a:r>
            <a:r>
              <a:rPr lang="en-US" sz="2000" i="1" dirty="0" smtClean="0"/>
              <a:t>subject of study</a:t>
            </a:r>
            <a:r>
              <a:rPr lang="en-US" sz="2000" dirty="0" smtClean="0"/>
              <a:t>” or in our case “voice specialization/classification”. </a:t>
            </a:r>
          </a:p>
          <a:p>
            <a:pPr>
              <a:lnSpc>
                <a:spcPct val="210000"/>
              </a:lnSpc>
              <a:buNone/>
            </a:pPr>
            <a:endParaRPr lang="de-AT" sz="2000" dirty="0" smtClean="0"/>
          </a:p>
          <a:p>
            <a:pPr>
              <a:lnSpc>
                <a:spcPct val="210000"/>
              </a:lnSpc>
              <a:buFont typeface="Wingdings" pitchFamily="2" charset="2"/>
              <a:buChar char="Ø"/>
            </a:pPr>
            <a:r>
              <a:rPr lang="en-US" sz="2000" i="1" dirty="0" smtClean="0"/>
              <a:t>“Voice classification is the process by which human voices are evaluated and are thereby designated into voice types. These qualities include but are not limited to: </a:t>
            </a:r>
            <a:r>
              <a:rPr lang="en-US" sz="2000" i="1" u="sng" dirty="0" smtClean="0">
                <a:hlinkClick r:id="rId2" tooltip="Vocal range"/>
              </a:rPr>
              <a:t>vocal range</a:t>
            </a:r>
            <a:r>
              <a:rPr lang="en-US" sz="2000" i="1" dirty="0" smtClean="0"/>
              <a:t>, </a:t>
            </a:r>
            <a:r>
              <a:rPr lang="en-US" sz="2000" i="1" u="sng" dirty="0" smtClean="0">
                <a:hlinkClick r:id="rId3" tooltip="Vocal weight"/>
              </a:rPr>
              <a:t>vocal weight</a:t>
            </a:r>
            <a:r>
              <a:rPr lang="en-US" sz="2000" i="1" dirty="0" smtClean="0"/>
              <a:t>, </a:t>
            </a:r>
            <a:r>
              <a:rPr lang="en-US" sz="2000" i="1" u="sng" dirty="0" smtClean="0">
                <a:hlinkClick r:id="rId4" tooltip="Vocal tessitura"/>
              </a:rPr>
              <a:t>vocal tessitura</a:t>
            </a:r>
            <a:r>
              <a:rPr lang="en-US" sz="2000" i="1" dirty="0" smtClean="0"/>
              <a:t>, vocal </a:t>
            </a:r>
            <a:r>
              <a:rPr lang="en-US" sz="2000" i="1" u="sng" dirty="0" smtClean="0">
                <a:hlinkClick r:id="rId5" tooltip="Timbre"/>
              </a:rPr>
              <a:t>timbre</a:t>
            </a:r>
            <a:r>
              <a:rPr lang="en-US" sz="2000" i="1" dirty="0" smtClean="0"/>
              <a:t>, and </a:t>
            </a:r>
            <a:r>
              <a:rPr lang="en-US" sz="2000" i="1" u="sng" dirty="0" smtClean="0">
                <a:hlinkClick r:id="rId6" tooltip="Vocal transition points"/>
              </a:rPr>
              <a:t>vocal transition points</a:t>
            </a:r>
            <a:r>
              <a:rPr lang="en-US" sz="2000" i="1" dirty="0" smtClean="0"/>
              <a:t> such as breaks and lifts within the voice. Other considerations are physical characteristics, speech level, scientific testing, and vocal registration.” </a:t>
            </a:r>
            <a:r>
              <a:rPr lang="en-US" sz="2000" dirty="0" smtClean="0"/>
              <a:t>(Wikipedia)</a:t>
            </a:r>
            <a:endParaRPr lang="de-AT" sz="2000"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Silent </a:t>
            </a:r>
            <a:r>
              <a:rPr lang="en-US" sz="2400" dirty="0" smtClean="0"/>
              <a:t>b</a:t>
            </a:r>
            <a:r>
              <a:rPr lang="en-US" sz="2400" dirty="0" smtClean="0"/>
              <a:t>reath renewal </a:t>
            </a:r>
            <a:endParaRPr lang="en-US" sz="2400" dirty="0"/>
          </a:p>
        </p:txBody>
      </p:sp>
      <p:sp>
        <p:nvSpPr>
          <p:cNvPr id="3" name="Inhaltsplatzhalter 2"/>
          <p:cNvSpPr>
            <a:spLocks noGrp="1"/>
          </p:cNvSpPr>
          <p:nvPr>
            <p:ph idx="1"/>
          </p:nvPr>
        </p:nvSpPr>
        <p:spPr/>
        <p:txBody>
          <a:bodyPr/>
          <a:lstStyle/>
          <a:p>
            <a:pPr>
              <a:lnSpc>
                <a:spcPct val="200000"/>
              </a:lnSpc>
              <a:buFont typeface="Wingdings" pitchFamily="2" charset="2"/>
              <a:buChar char="Ø"/>
            </a:pPr>
            <a:r>
              <a:rPr lang="en-US" sz="1800" dirty="0" smtClean="0"/>
              <a:t>Between the scales, the student should take </a:t>
            </a:r>
            <a:r>
              <a:rPr lang="en-US" sz="1800" b="1" dirty="0" smtClean="0"/>
              <a:t>silent breath renewals</a:t>
            </a:r>
            <a:r>
              <a:rPr lang="en-US" sz="1800" dirty="0" smtClean="0"/>
              <a:t>, in order to maintain the </a:t>
            </a:r>
            <a:r>
              <a:rPr lang="en-US" sz="1800" dirty="0" err="1" smtClean="0"/>
              <a:t>inspiratory</a:t>
            </a:r>
            <a:r>
              <a:rPr lang="en-US" sz="1800" dirty="0" smtClean="0"/>
              <a:t> gesture. The comma stands for a silent breath renewal. </a:t>
            </a:r>
            <a:endParaRPr lang="de-AT" sz="1800" dirty="0" smtClean="0"/>
          </a:p>
          <a:p>
            <a:pPr>
              <a:lnSpc>
                <a:spcPct val="200000"/>
              </a:lnSpc>
              <a:buFont typeface="Wingdings" pitchFamily="2" charset="2"/>
              <a:buChar char="Ø"/>
            </a:pPr>
            <a:r>
              <a:rPr lang="en-US" sz="1800" i="1" dirty="0" smtClean="0"/>
              <a:t>“One silently replenishes the breath while remaining in the </a:t>
            </a:r>
            <a:r>
              <a:rPr lang="en-US" sz="1800" i="1" dirty="0" err="1" smtClean="0"/>
              <a:t>appoggio</a:t>
            </a:r>
            <a:r>
              <a:rPr lang="en-US" sz="1800" i="1" dirty="0" smtClean="0"/>
              <a:t> position, vocal folds abducting for inhalation and adducting for the next onset</a:t>
            </a:r>
            <a:r>
              <a:rPr lang="en-US" sz="1800" dirty="0" smtClean="0"/>
              <a:t>”. (Miller, Training Soprano Voices 2000)</a:t>
            </a:r>
            <a:endParaRPr lang="de-AT" sz="18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Silent breath renewal</a:t>
            </a:r>
            <a:endParaRPr lang="en-US" sz="2400" dirty="0"/>
          </a:p>
        </p:txBody>
      </p:sp>
      <p:pic>
        <p:nvPicPr>
          <p:cNvPr id="4" name="Inhaltsplatzhalter 3"/>
          <p:cNvPicPr>
            <a:picLocks noGrp="1"/>
          </p:cNvPicPr>
          <p:nvPr>
            <p:ph idx="1"/>
          </p:nvPr>
        </p:nvPicPr>
        <p:blipFill>
          <a:blip r:embed="rId2" cstate="print"/>
          <a:srcRect/>
          <a:stretch>
            <a:fillRect/>
          </a:stretch>
        </p:blipFill>
        <p:spPr bwMode="auto">
          <a:xfrm>
            <a:off x="899592" y="1916832"/>
            <a:ext cx="4752528" cy="1224136"/>
          </a:xfrm>
          <a:prstGeom prst="rect">
            <a:avLst/>
          </a:prstGeom>
          <a:noFill/>
          <a:ln w="9525">
            <a:noFill/>
            <a:miter lim="800000"/>
            <a:headEnd/>
            <a:tailEnd/>
          </a:ln>
        </p:spPr>
      </p:pic>
      <p:pic>
        <p:nvPicPr>
          <p:cNvPr id="5" name="Grafik 4"/>
          <p:cNvPicPr/>
          <p:nvPr/>
        </p:nvPicPr>
        <p:blipFill>
          <a:blip r:embed="rId3" cstate="print"/>
          <a:srcRect/>
          <a:stretch>
            <a:fillRect/>
          </a:stretch>
        </p:blipFill>
        <p:spPr bwMode="auto">
          <a:xfrm>
            <a:off x="827584" y="3717032"/>
            <a:ext cx="6336704" cy="158417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Articulation + Vowel Definition</a:t>
            </a:r>
            <a:endParaRPr lang="en-US" sz="2400" dirty="0"/>
          </a:p>
        </p:txBody>
      </p:sp>
      <p:sp>
        <p:nvSpPr>
          <p:cNvPr id="3" name="Inhaltsplatzhalter 2"/>
          <p:cNvSpPr>
            <a:spLocks noGrp="1"/>
          </p:cNvSpPr>
          <p:nvPr>
            <p:ph idx="1"/>
          </p:nvPr>
        </p:nvSpPr>
        <p:spPr/>
        <p:txBody>
          <a:bodyPr>
            <a:normAutofit fontScale="85000" lnSpcReduction="10000"/>
          </a:bodyPr>
          <a:lstStyle/>
          <a:p>
            <a:pPr>
              <a:lnSpc>
                <a:spcPct val="200000"/>
              </a:lnSpc>
              <a:buFont typeface="Wingdings" pitchFamily="2" charset="2"/>
              <a:buChar char="Ø"/>
            </a:pPr>
            <a:r>
              <a:rPr lang="en-US" sz="1800" dirty="0" smtClean="0"/>
              <a:t>The voicing instrument is a flexible instrument, a </a:t>
            </a:r>
            <a:r>
              <a:rPr lang="en-US" sz="1800" dirty="0" err="1" smtClean="0"/>
              <a:t>nonfixated</a:t>
            </a:r>
            <a:r>
              <a:rPr lang="en-US" sz="1800" dirty="0" smtClean="0"/>
              <a:t> system. When the soprano retains in a single </a:t>
            </a:r>
            <a:r>
              <a:rPr lang="en-US" sz="1800" dirty="0" err="1" smtClean="0"/>
              <a:t>articulatory</a:t>
            </a:r>
            <a:r>
              <a:rPr lang="en-US" sz="1800" dirty="0" smtClean="0"/>
              <a:t> posture, her diction accuracy is impeded. Therefore a soprano needs to get an understanding of shaping the vocal tract with positioning the vowels, in order to achieve the best resonance and free articulation. The articulators, such as the lips, jaw and tongue are shaping the vocal tract. Any tensions (negative tensions) and fixations need to be released in order to achieve free resonance. A good exercise in order to release tongue tension is the “tongue trilling”, which is a liberating device. The “tongue trilling” is engaging the </a:t>
            </a:r>
            <a:r>
              <a:rPr lang="en-US" sz="1800" dirty="0" err="1" smtClean="0"/>
              <a:t>appoggio</a:t>
            </a:r>
            <a:r>
              <a:rPr lang="en-US" sz="1800" dirty="0" smtClean="0"/>
              <a:t> and provides interactions in the abdominal muscles. Place the student’s hands on the sides of her body and make her trill.  </a:t>
            </a:r>
            <a:r>
              <a:rPr lang="en-US" sz="1800" i="1" dirty="0" smtClean="0"/>
              <a:t>“It is quickly apparent that the tongue-point trill can spur a good breath management”.</a:t>
            </a:r>
            <a:r>
              <a:rPr lang="en-US" sz="1800" dirty="0" smtClean="0"/>
              <a:t> (Miller, Training Soprano Voices 2000) </a:t>
            </a:r>
            <a:endParaRPr lang="de-AT" sz="1800" dirty="0" smtClean="0"/>
          </a:p>
          <a:p>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Articulation + Vowel Definition</a:t>
            </a:r>
            <a:endParaRPr lang="en-US" sz="2400" dirty="0"/>
          </a:p>
        </p:txBody>
      </p:sp>
      <p:sp>
        <p:nvSpPr>
          <p:cNvPr id="3" name="Inhaltsplatzhalter 2"/>
          <p:cNvSpPr>
            <a:spLocks noGrp="1"/>
          </p:cNvSpPr>
          <p:nvPr>
            <p:ph idx="1"/>
          </p:nvPr>
        </p:nvSpPr>
        <p:spPr/>
        <p:txBody>
          <a:bodyPr>
            <a:normAutofit fontScale="77500" lnSpcReduction="20000"/>
          </a:bodyPr>
          <a:lstStyle/>
          <a:p>
            <a:pPr>
              <a:lnSpc>
                <a:spcPct val="200000"/>
              </a:lnSpc>
              <a:buFont typeface="Wingdings" pitchFamily="2" charset="2"/>
              <a:buChar char="Ø"/>
            </a:pPr>
            <a:r>
              <a:rPr lang="en-US" sz="1800" dirty="0" smtClean="0"/>
              <a:t>Well balanced </a:t>
            </a:r>
            <a:r>
              <a:rPr lang="en-US" sz="1800" i="1" dirty="0" err="1" smtClean="0"/>
              <a:t>appoggio</a:t>
            </a:r>
            <a:r>
              <a:rPr lang="en-US" sz="1800" dirty="0" smtClean="0"/>
              <a:t> breathing helps having a free articulation and back-front vowel definition. Especially arias from Bellini can be used as exercises in </a:t>
            </a:r>
            <a:r>
              <a:rPr lang="en-US" sz="1800" dirty="0" smtClean="0"/>
              <a:t>order </a:t>
            </a:r>
            <a:r>
              <a:rPr lang="en-US" sz="1800" dirty="0" smtClean="0"/>
              <a:t>to place the vowels and experience their different sensations/locations. </a:t>
            </a:r>
            <a:endParaRPr lang="en-US" sz="1800" dirty="0" smtClean="0"/>
          </a:p>
          <a:p>
            <a:pPr>
              <a:lnSpc>
                <a:spcPct val="200000"/>
              </a:lnSpc>
            </a:pPr>
            <a:endParaRPr lang="en-US" sz="1800" dirty="0" smtClean="0"/>
          </a:p>
          <a:p>
            <a:pPr>
              <a:lnSpc>
                <a:spcPct val="200000"/>
              </a:lnSpc>
              <a:buFont typeface="Wingdings" pitchFamily="2" charset="2"/>
              <a:buChar char="Ø"/>
            </a:pPr>
            <a:r>
              <a:rPr lang="en-US" sz="1800" dirty="0" smtClean="0"/>
              <a:t>Lilli Lehman about vowel definition: The </a:t>
            </a:r>
            <a:r>
              <a:rPr lang="en-US" sz="1800" dirty="0" smtClean="0"/>
              <a:t>“a” vowel in singing is not the same as in speaking. If a teacher asks his student to sing a speaking “a” vowel while singing, than the tongue will be depressed artificially and this leads into a flat and harmed voice. Furthermore she indicates that the vowel “</a:t>
            </a:r>
            <a:r>
              <a:rPr lang="en-US" sz="1800" dirty="0" err="1" smtClean="0"/>
              <a:t>i</a:t>
            </a:r>
            <a:r>
              <a:rPr lang="en-US" sz="1800" dirty="0" smtClean="0"/>
              <a:t>” is providing the head tone quality, where as “e” is responsible for power and brightness. The vowel “u” is providing smoothness, cover and chest voice dominance. Lehman recommends using a connection consonant, such as “j”, in order to connect the vowels with each other while exercising. This connection consonant “j” is providing a well balanced onset (</a:t>
            </a:r>
            <a:r>
              <a:rPr lang="en-US" sz="1800" dirty="0" err="1" smtClean="0"/>
              <a:t>ji</a:t>
            </a:r>
            <a:r>
              <a:rPr lang="en-US" sz="1800" dirty="0" smtClean="0"/>
              <a:t>-je-</a:t>
            </a:r>
            <a:r>
              <a:rPr lang="en-US" sz="1800" dirty="0" err="1" smtClean="0"/>
              <a:t>ju</a:t>
            </a:r>
            <a:r>
              <a:rPr lang="en-US" sz="1800" dirty="0" smtClean="0"/>
              <a:t>). </a:t>
            </a:r>
            <a:endParaRPr lang="de-AT" sz="1800" dirty="0" smtClean="0"/>
          </a:p>
          <a:p>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1800" dirty="0" smtClean="0"/>
              <a:t>“</a:t>
            </a:r>
            <a:r>
              <a:rPr lang="en-US" sz="2400" dirty="0" smtClean="0"/>
              <a:t>Hand mirror vowel test”</a:t>
            </a:r>
            <a:endParaRPr lang="en-US" sz="2400" dirty="0"/>
          </a:p>
        </p:txBody>
      </p:sp>
      <p:sp>
        <p:nvSpPr>
          <p:cNvPr id="3" name="Inhaltsplatzhalter 2"/>
          <p:cNvSpPr>
            <a:spLocks noGrp="1"/>
          </p:cNvSpPr>
          <p:nvPr>
            <p:ph idx="1"/>
          </p:nvPr>
        </p:nvSpPr>
        <p:spPr/>
        <p:txBody>
          <a:bodyPr/>
          <a:lstStyle/>
          <a:p>
            <a:pPr lvl="0">
              <a:lnSpc>
                <a:spcPct val="200000"/>
              </a:lnSpc>
              <a:buFont typeface="Wingdings" pitchFamily="2" charset="2"/>
              <a:buChar char="Ø"/>
            </a:pPr>
            <a:r>
              <a:rPr lang="en-US" sz="1800" b="1" dirty="0" smtClean="0"/>
              <a:t>Vowel Definition Exercises by Richard Miller:</a:t>
            </a:r>
            <a:r>
              <a:rPr lang="en-US" sz="1800" dirty="0" smtClean="0"/>
              <a:t> In this exercise a soprano gets a visual view and sensations within the mouth, when singing front and back vowels, such as “a-e-</a:t>
            </a:r>
            <a:r>
              <a:rPr lang="en-US" sz="1800" dirty="0" err="1" smtClean="0"/>
              <a:t>i</a:t>
            </a:r>
            <a:r>
              <a:rPr lang="en-US" sz="1800" dirty="0" smtClean="0"/>
              <a:t>-o-u”. With a hand mirror this exercise can be observed the best. </a:t>
            </a:r>
            <a:endParaRPr lang="en-US" sz="1800" dirty="0" smtClean="0"/>
          </a:p>
          <a:p>
            <a:pPr lvl="0">
              <a:lnSpc>
                <a:spcPct val="200000"/>
              </a:lnSpc>
            </a:pPr>
            <a:endParaRPr lang="de-AT" sz="1800" dirty="0" smtClean="0"/>
          </a:p>
          <a:p>
            <a:endParaRPr lang="en-US" dirty="0"/>
          </a:p>
        </p:txBody>
      </p:sp>
      <p:pic>
        <p:nvPicPr>
          <p:cNvPr id="2050" name="Picture 2" descr="C:\Users\Sevana\AppData\Local\Microsoft\Windows\Temporary Internet Files\Low\Content.IE5\ZX441104\fc3c9dcbcf0f8ee358f83efc6154a810.image.350x300[1].jpg"/>
          <p:cNvPicPr>
            <a:picLocks noChangeAspect="1" noChangeArrowheads="1"/>
          </p:cNvPicPr>
          <p:nvPr/>
        </p:nvPicPr>
        <p:blipFill>
          <a:blip r:embed="rId2" cstate="print"/>
          <a:srcRect/>
          <a:stretch>
            <a:fillRect/>
          </a:stretch>
        </p:blipFill>
        <p:spPr bwMode="auto">
          <a:xfrm>
            <a:off x="3779912" y="4077072"/>
            <a:ext cx="2376264" cy="18047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Vowel Definition</a:t>
            </a:r>
            <a:endParaRPr lang="en-US" sz="2400" dirty="0"/>
          </a:p>
        </p:txBody>
      </p:sp>
      <p:pic>
        <p:nvPicPr>
          <p:cNvPr id="1026" name="Picture 2" descr="C:\Users\Sevana\AppData\Local\Microsoft\Windows\Temporary Internet Files\Low\Content.IE5\ZX441104\Cardinal%20%20Vowels[1].jpg"/>
          <p:cNvPicPr>
            <a:picLocks noGrp="1" noChangeAspect="1" noChangeArrowheads="1"/>
          </p:cNvPicPr>
          <p:nvPr>
            <p:ph idx="1"/>
          </p:nvPr>
        </p:nvPicPr>
        <p:blipFill>
          <a:blip r:embed="rId2" cstate="print"/>
          <a:srcRect/>
          <a:stretch>
            <a:fillRect/>
          </a:stretch>
        </p:blipFill>
        <p:spPr bwMode="auto">
          <a:xfrm>
            <a:off x="755576" y="1700808"/>
            <a:ext cx="4464496" cy="2088232"/>
          </a:xfrm>
          <a:prstGeom prst="rect">
            <a:avLst/>
          </a:prstGeom>
          <a:noFill/>
        </p:spPr>
      </p:pic>
      <p:pic>
        <p:nvPicPr>
          <p:cNvPr id="1028" name="Picture 4" descr="http://www.unil.ch/webdav/site/ling/shared/IntroPhonEnglish/AntVSpost.gif"/>
          <p:cNvPicPr>
            <a:picLocks noChangeAspect="1" noChangeArrowheads="1"/>
          </p:cNvPicPr>
          <p:nvPr/>
        </p:nvPicPr>
        <p:blipFill>
          <a:blip r:embed="rId3" cstate="print"/>
          <a:srcRect/>
          <a:stretch>
            <a:fillRect/>
          </a:stretch>
        </p:blipFill>
        <p:spPr bwMode="auto">
          <a:xfrm>
            <a:off x="3275856" y="4149080"/>
            <a:ext cx="4680520" cy="216024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Registration Events</a:t>
            </a:r>
            <a:endParaRPr lang="en-US" sz="2400" dirty="0"/>
          </a:p>
        </p:txBody>
      </p:sp>
      <p:sp>
        <p:nvSpPr>
          <p:cNvPr id="3" name="Inhaltsplatzhalter 2"/>
          <p:cNvSpPr>
            <a:spLocks noGrp="1"/>
          </p:cNvSpPr>
          <p:nvPr>
            <p:ph idx="1"/>
          </p:nvPr>
        </p:nvSpPr>
        <p:spPr/>
        <p:txBody>
          <a:bodyPr>
            <a:normAutofit fontScale="92500"/>
          </a:bodyPr>
          <a:lstStyle/>
          <a:p>
            <a:pPr>
              <a:lnSpc>
                <a:spcPct val="200000"/>
              </a:lnSpc>
              <a:buFont typeface="Wingdings" pitchFamily="2" charset="2"/>
              <a:buChar char="Ø"/>
            </a:pPr>
            <a:r>
              <a:rPr lang="en-US" sz="1800" dirty="0" smtClean="0"/>
              <a:t>Before putting any attention to registration events, a teacher needs to work on breath management, phonetic articulation and balanced resonance. However an awareness of registration events is important. The timbre and range of a voice is determined by the construction of the larynx itself (length and thickness of vocal cords). Register demarcations help to determine a voice category. Some teachers use the register-separation method, which is in separating chest voice from head voice. This will damage the voice gradually and provides a “heavy mechanism”. Teachers should try to unite the registers and not to separate them</a:t>
            </a:r>
            <a:r>
              <a:rPr lang="en-US" sz="1800" dirty="0" smtClean="0"/>
              <a:t>.</a:t>
            </a:r>
            <a:endParaRPr lang="de-AT" sz="1800" dirty="0" smtClean="0"/>
          </a:p>
          <a:p>
            <a:pPr>
              <a:buNone/>
            </a:pPr>
            <a:endParaRPr lang="de-AT" sz="1800" dirty="0" smtClean="0"/>
          </a:p>
          <a:p>
            <a:endParaRPr 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Chest, head and mixed voice</a:t>
            </a:r>
            <a:endParaRPr lang="en-US" sz="2400" dirty="0"/>
          </a:p>
        </p:txBody>
      </p:sp>
      <p:sp>
        <p:nvSpPr>
          <p:cNvPr id="3" name="Inhaltsplatzhalter 2"/>
          <p:cNvSpPr>
            <a:spLocks noGrp="1"/>
          </p:cNvSpPr>
          <p:nvPr>
            <p:ph idx="1"/>
          </p:nvPr>
        </p:nvSpPr>
        <p:spPr/>
        <p:txBody>
          <a:bodyPr/>
          <a:lstStyle/>
          <a:p>
            <a:pPr>
              <a:lnSpc>
                <a:spcPct val="200000"/>
              </a:lnSpc>
              <a:buNone/>
            </a:pPr>
            <a:r>
              <a:rPr lang="en-US" sz="1800" dirty="0" smtClean="0"/>
              <a:t>In </a:t>
            </a:r>
            <a:r>
              <a:rPr lang="en-US" sz="1800" dirty="0" smtClean="0"/>
              <a:t>general, sopranos tend to feel their resonances in chest, head and mixed areas</a:t>
            </a:r>
            <a:r>
              <a:rPr lang="en-US" sz="1800" dirty="0" smtClean="0"/>
              <a:t>.</a:t>
            </a:r>
          </a:p>
          <a:p>
            <a:pPr>
              <a:lnSpc>
                <a:spcPct val="200000"/>
              </a:lnSpc>
              <a:buNone/>
            </a:pPr>
            <a:r>
              <a:rPr lang="en-US" sz="1800" dirty="0" smtClean="0"/>
              <a:t> </a:t>
            </a:r>
            <a:endParaRPr lang="de-AT" sz="1800" dirty="0" smtClean="0"/>
          </a:p>
          <a:p>
            <a:pPr>
              <a:lnSpc>
                <a:spcPct val="200000"/>
              </a:lnSpc>
              <a:buFont typeface="Wingdings" pitchFamily="2" charset="2"/>
              <a:buChar char="Ø"/>
            </a:pPr>
            <a:r>
              <a:rPr lang="en-US" sz="1800" dirty="0" smtClean="0"/>
              <a:t>Low range/</a:t>
            </a:r>
            <a:r>
              <a:rPr lang="en-US" sz="1800" b="1" dirty="0" smtClean="0"/>
              <a:t>chest voice</a:t>
            </a:r>
            <a:r>
              <a:rPr lang="en-US" sz="1800" dirty="0" smtClean="0"/>
              <a:t>: G3 – E flat </a:t>
            </a:r>
            <a:endParaRPr lang="de-AT" sz="1800" dirty="0" smtClean="0"/>
          </a:p>
          <a:p>
            <a:pPr>
              <a:lnSpc>
                <a:spcPct val="200000"/>
              </a:lnSpc>
              <a:buFont typeface="Wingdings" pitchFamily="2" charset="2"/>
              <a:buChar char="Ø"/>
            </a:pPr>
            <a:r>
              <a:rPr lang="en-US" sz="1800" dirty="0" smtClean="0"/>
              <a:t>Middle range/</a:t>
            </a:r>
            <a:r>
              <a:rPr lang="en-US" sz="1800" b="1" dirty="0" smtClean="0"/>
              <a:t>mixed voice</a:t>
            </a:r>
            <a:r>
              <a:rPr lang="en-US" sz="1800" dirty="0" smtClean="0"/>
              <a:t>: E flat 4 – F sharp 5</a:t>
            </a:r>
            <a:endParaRPr lang="de-AT" sz="1800" dirty="0" smtClean="0"/>
          </a:p>
          <a:p>
            <a:pPr>
              <a:lnSpc>
                <a:spcPct val="200000"/>
              </a:lnSpc>
              <a:buFont typeface="Wingdings" pitchFamily="2" charset="2"/>
              <a:buChar char="Ø"/>
            </a:pPr>
            <a:r>
              <a:rPr lang="en-US" sz="1800" dirty="0" smtClean="0"/>
              <a:t>Upper range/</a:t>
            </a:r>
            <a:r>
              <a:rPr lang="en-US" sz="1800" b="1" dirty="0" smtClean="0"/>
              <a:t>head voice</a:t>
            </a:r>
            <a:r>
              <a:rPr lang="en-US" sz="1800" dirty="0" smtClean="0"/>
              <a:t>: F sharp 5 – C 6 </a:t>
            </a:r>
            <a:endParaRPr lang="de-AT" sz="1800" dirty="0" smtClean="0"/>
          </a:p>
          <a:p>
            <a:pPr>
              <a:lnSpc>
                <a:spcPct val="200000"/>
              </a:lnSpc>
              <a:buFont typeface="Wingdings" pitchFamily="2" charset="2"/>
              <a:buChar char="Ø"/>
            </a:pPr>
            <a:r>
              <a:rPr lang="en-US" sz="1800" dirty="0" smtClean="0"/>
              <a:t>Flageolet range: from D6</a:t>
            </a:r>
            <a:endParaRPr lang="de-AT" sz="1800"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sz="2400" dirty="0" err="1" smtClean="0"/>
              <a:t>Registraion</a:t>
            </a:r>
            <a:r>
              <a:rPr lang="en-US" dirty="0" smtClean="0"/>
              <a:t> </a:t>
            </a:r>
            <a:endParaRPr lang="en-US" dirty="0"/>
          </a:p>
        </p:txBody>
      </p:sp>
      <p:sp>
        <p:nvSpPr>
          <p:cNvPr id="5" name="Inhaltsplatzhalter 4"/>
          <p:cNvSpPr>
            <a:spLocks noGrp="1"/>
          </p:cNvSpPr>
          <p:nvPr>
            <p:ph idx="1"/>
          </p:nvPr>
        </p:nvSpPr>
        <p:spPr/>
        <p:txBody>
          <a:bodyPr>
            <a:normAutofit fontScale="32500" lnSpcReduction="20000"/>
          </a:bodyPr>
          <a:lstStyle/>
          <a:p>
            <a:pPr>
              <a:lnSpc>
                <a:spcPct val="220000"/>
              </a:lnSpc>
              <a:buNone/>
            </a:pPr>
            <a:r>
              <a:rPr lang="en-US" dirty="0" smtClean="0"/>
              <a:t>	</a:t>
            </a:r>
            <a:r>
              <a:rPr lang="en-US" sz="4500" dirty="0" smtClean="0"/>
              <a:t>When </a:t>
            </a:r>
            <a:r>
              <a:rPr lang="en-US" sz="4500" dirty="0" smtClean="0"/>
              <a:t>sopranos ascend in pitch, their vocal cords tend to elongate. Intrinsic and extrinsic muscles take action and produce the movement of the thyroid and </a:t>
            </a:r>
            <a:r>
              <a:rPr lang="en-US" sz="4500" dirty="0" err="1" smtClean="0"/>
              <a:t>cricoid</a:t>
            </a:r>
            <a:r>
              <a:rPr lang="en-US" sz="4500" dirty="0" smtClean="0"/>
              <a:t> cartilages. Because of these movements, a singer experiences register events or breaks. If the singer is able to coordinate the abdominal musculature to extend the </a:t>
            </a:r>
            <a:r>
              <a:rPr lang="en-US" sz="4500" i="1" dirty="0" err="1" smtClean="0"/>
              <a:t>appoggio</a:t>
            </a:r>
            <a:r>
              <a:rPr lang="en-US" sz="4500" dirty="0" smtClean="0"/>
              <a:t>, voice registration will be evenly and smoothly. Four elements help to intertwine the breath management for even vocal registration.  </a:t>
            </a:r>
            <a:endParaRPr lang="en-US" sz="4500" dirty="0" smtClean="0"/>
          </a:p>
          <a:p>
            <a:pPr>
              <a:lnSpc>
                <a:spcPct val="220000"/>
              </a:lnSpc>
              <a:buNone/>
            </a:pPr>
            <a:endParaRPr lang="de-AT" dirty="0" smtClean="0"/>
          </a:p>
          <a:p>
            <a:pPr lvl="0">
              <a:lnSpc>
                <a:spcPct val="220000"/>
              </a:lnSpc>
              <a:buFont typeface="Wingdings" pitchFamily="2" charset="2"/>
              <a:buChar char="Ø"/>
            </a:pPr>
            <a:r>
              <a:rPr lang="en-US" dirty="0" smtClean="0"/>
              <a:t>Sternum </a:t>
            </a:r>
            <a:r>
              <a:rPr lang="en-US" dirty="0" smtClean="0"/>
              <a:t>elevated</a:t>
            </a:r>
            <a:endParaRPr lang="de-AT" dirty="0" smtClean="0"/>
          </a:p>
          <a:p>
            <a:pPr lvl="0">
              <a:lnSpc>
                <a:spcPct val="220000"/>
              </a:lnSpc>
              <a:buFont typeface="Wingdings" pitchFamily="2" charset="2"/>
              <a:buChar char="Ø"/>
            </a:pPr>
            <a:r>
              <a:rPr lang="en-US" dirty="0" smtClean="0"/>
              <a:t>Ribcage </a:t>
            </a:r>
            <a:r>
              <a:rPr lang="en-US" dirty="0" smtClean="0"/>
              <a:t>fully expanded</a:t>
            </a:r>
            <a:endParaRPr lang="de-AT" dirty="0" smtClean="0"/>
          </a:p>
          <a:p>
            <a:pPr lvl="0">
              <a:lnSpc>
                <a:spcPct val="220000"/>
              </a:lnSpc>
              <a:buFont typeface="Wingdings" pitchFamily="2" charset="2"/>
              <a:buChar char="Ø"/>
            </a:pPr>
            <a:r>
              <a:rPr lang="en-US" dirty="0" smtClean="0"/>
              <a:t>Diaphragm in its lowest position</a:t>
            </a:r>
            <a:endParaRPr lang="de-AT" dirty="0" smtClean="0"/>
          </a:p>
          <a:p>
            <a:pPr lvl="0">
              <a:lnSpc>
                <a:spcPct val="220000"/>
              </a:lnSpc>
              <a:buFont typeface="Wingdings" pitchFamily="2" charset="2"/>
              <a:buChar char="Ø"/>
            </a:pPr>
            <a:r>
              <a:rPr lang="en-US" dirty="0" smtClean="0"/>
              <a:t>Lung recoil is retarded</a:t>
            </a:r>
            <a:endParaRPr lang="de-AT" dirty="0" smtClean="0"/>
          </a:p>
          <a:p>
            <a:pPr>
              <a:buNone/>
            </a:pPr>
            <a:endParaRPr lang="de-AT"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Registration Exercises</a:t>
            </a:r>
            <a:endParaRPr lang="en-US" sz="2400" dirty="0"/>
          </a:p>
        </p:txBody>
      </p:sp>
      <p:sp>
        <p:nvSpPr>
          <p:cNvPr id="3" name="Inhaltsplatzhalter 2"/>
          <p:cNvSpPr>
            <a:spLocks noGrp="1"/>
          </p:cNvSpPr>
          <p:nvPr>
            <p:ph idx="1"/>
          </p:nvPr>
        </p:nvSpPr>
        <p:spPr/>
        <p:txBody>
          <a:bodyPr>
            <a:normAutofit fontScale="77500" lnSpcReduction="20000"/>
          </a:bodyPr>
          <a:lstStyle/>
          <a:p>
            <a:pPr lvl="0">
              <a:lnSpc>
                <a:spcPct val="200000"/>
              </a:lnSpc>
              <a:buFont typeface="Wingdings" pitchFamily="2" charset="2"/>
              <a:buChar char="Ø"/>
            </a:pPr>
            <a:r>
              <a:rPr lang="en-US" sz="2300" b="1" dirty="0" smtClean="0"/>
              <a:t>Exercise: </a:t>
            </a:r>
            <a:r>
              <a:rPr lang="en-US" sz="2300" dirty="0" smtClean="0"/>
              <a:t>Choose one of Mozart’s arias and sing it on a single vowel.</a:t>
            </a:r>
            <a:endParaRPr lang="de-AT" sz="2300" dirty="0" smtClean="0"/>
          </a:p>
          <a:p>
            <a:pPr lvl="0">
              <a:lnSpc>
                <a:spcPct val="200000"/>
              </a:lnSpc>
              <a:buFont typeface="Wingdings" pitchFamily="2" charset="2"/>
              <a:buChar char="Ø"/>
            </a:pPr>
            <a:r>
              <a:rPr lang="en-US" sz="2300" b="1" dirty="0" smtClean="0"/>
              <a:t>Exercise:</a:t>
            </a:r>
            <a:r>
              <a:rPr lang="en-US" sz="2300" dirty="0" smtClean="0"/>
              <a:t> Sing the same aria on a rounded vowel.</a:t>
            </a:r>
            <a:endParaRPr lang="de-AT" sz="2300" dirty="0" smtClean="0"/>
          </a:p>
          <a:p>
            <a:pPr lvl="0">
              <a:lnSpc>
                <a:spcPct val="200000"/>
              </a:lnSpc>
              <a:buFont typeface="Wingdings" pitchFamily="2" charset="2"/>
              <a:buChar char="Ø"/>
            </a:pPr>
            <a:r>
              <a:rPr lang="en-US" sz="2300" b="1" dirty="0" smtClean="0"/>
              <a:t>Exercise:</a:t>
            </a:r>
            <a:r>
              <a:rPr lang="en-US" sz="2300" dirty="0" smtClean="0"/>
              <a:t> Sing the original text without consonants.</a:t>
            </a:r>
            <a:endParaRPr lang="de-AT" sz="2300" dirty="0" smtClean="0"/>
          </a:p>
          <a:p>
            <a:pPr>
              <a:lnSpc>
                <a:spcPct val="200000"/>
              </a:lnSpc>
              <a:buNone/>
            </a:pPr>
            <a:r>
              <a:rPr lang="en-US" sz="2300" dirty="0" smtClean="0"/>
              <a:t>	When </a:t>
            </a:r>
            <a:r>
              <a:rPr lang="en-US" sz="2300" dirty="0" smtClean="0"/>
              <a:t>approaching a passaggio, the singer should increase breath energy by keeping the equilibrium between lateral abdominal and lower dorsal regions. For larger sopranos it is recommended to choose “Dove </a:t>
            </a:r>
            <a:r>
              <a:rPr lang="en-US" sz="2300" dirty="0" err="1" smtClean="0"/>
              <a:t>sono</a:t>
            </a:r>
            <a:r>
              <a:rPr lang="en-US" sz="2300" dirty="0" smtClean="0"/>
              <a:t>, </a:t>
            </a:r>
            <a:r>
              <a:rPr lang="en-US" sz="2300" dirty="0" err="1" smtClean="0"/>
              <a:t>i</a:t>
            </a:r>
            <a:r>
              <a:rPr lang="en-US" sz="2300" dirty="0" smtClean="0"/>
              <a:t> </a:t>
            </a:r>
            <a:r>
              <a:rPr lang="en-US" sz="2300" dirty="0" err="1" smtClean="0"/>
              <a:t>bei</a:t>
            </a:r>
            <a:r>
              <a:rPr lang="en-US" sz="2300" dirty="0" smtClean="0"/>
              <a:t> </a:t>
            </a:r>
            <a:r>
              <a:rPr lang="en-US" sz="2300" dirty="0" err="1" smtClean="0"/>
              <a:t>momenti</a:t>
            </a:r>
            <a:r>
              <a:rPr lang="en-US" sz="2300" dirty="0" smtClean="0"/>
              <a:t>”. This aria provides many phrases, which can be repeated several times by paying intense attention to the vibrancy, breath renewals, vowel definitions and chiaroscuro events. </a:t>
            </a:r>
            <a:endParaRPr lang="de-AT" sz="23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800" dirty="0" smtClean="0"/>
              <a:t>Determining a voice type</a:t>
            </a:r>
            <a:endParaRPr lang="en-US" sz="2800" dirty="0"/>
          </a:p>
        </p:txBody>
      </p:sp>
      <p:sp>
        <p:nvSpPr>
          <p:cNvPr id="3" name="Inhaltsplatzhalter 2"/>
          <p:cNvSpPr>
            <a:spLocks noGrp="1"/>
          </p:cNvSpPr>
          <p:nvPr>
            <p:ph idx="1"/>
          </p:nvPr>
        </p:nvSpPr>
        <p:spPr/>
        <p:txBody>
          <a:bodyPr>
            <a:normAutofit fontScale="85000" lnSpcReduction="20000"/>
          </a:bodyPr>
          <a:lstStyle/>
          <a:p>
            <a:pPr>
              <a:lnSpc>
                <a:spcPct val="200000"/>
              </a:lnSpc>
              <a:buFont typeface="Wingdings" pitchFamily="2" charset="2"/>
              <a:buChar char="Ø"/>
            </a:pPr>
            <a:r>
              <a:rPr lang="en-US" sz="2000" dirty="0" smtClean="0"/>
              <a:t>In order to determine a certain voice type, a teacher needs to evaluate and observe the physical appearance as well as listening to the singer’s abilities. After many observations and exercises a teacher can start to determine the voice type. </a:t>
            </a:r>
            <a:endParaRPr lang="en-US" sz="2000" dirty="0" smtClean="0"/>
          </a:p>
          <a:p>
            <a:pPr>
              <a:lnSpc>
                <a:spcPct val="200000"/>
              </a:lnSpc>
              <a:buNone/>
            </a:pPr>
            <a:endParaRPr lang="en-US" sz="2000" dirty="0" smtClean="0"/>
          </a:p>
          <a:p>
            <a:pPr>
              <a:lnSpc>
                <a:spcPct val="200000"/>
              </a:lnSpc>
              <a:buNone/>
            </a:pPr>
            <a:r>
              <a:rPr lang="en-US" sz="2000" dirty="0" smtClean="0"/>
              <a:t>Let’s </a:t>
            </a:r>
            <a:r>
              <a:rPr lang="en-US" sz="2000" dirty="0" smtClean="0"/>
              <a:t>start to determine the most common voice types:</a:t>
            </a:r>
          </a:p>
          <a:p>
            <a:pPr>
              <a:lnSpc>
                <a:spcPct val="210000"/>
              </a:lnSpc>
              <a:buNone/>
            </a:pPr>
            <a:endParaRPr lang="de-AT" sz="2000" dirty="0" smtClean="0"/>
          </a:p>
          <a:p>
            <a:pPr>
              <a:lnSpc>
                <a:spcPct val="210000"/>
              </a:lnSpc>
              <a:buNone/>
            </a:pPr>
            <a:r>
              <a:rPr lang="en-US" sz="1600" b="1" dirty="0" smtClean="0"/>
              <a:t>	Female voices:</a:t>
            </a:r>
            <a:r>
              <a:rPr lang="en-US" sz="1600" dirty="0" smtClean="0"/>
              <a:t> </a:t>
            </a:r>
            <a:r>
              <a:rPr lang="en-US" sz="2000" dirty="0" smtClean="0"/>
              <a:t>	</a:t>
            </a:r>
            <a:r>
              <a:rPr lang="en-US" sz="1600" dirty="0" smtClean="0">
                <a:hlinkClick r:id="rId2" tooltip="Soprano"/>
              </a:rPr>
              <a:t>Soprano</a:t>
            </a:r>
            <a:r>
              <a:rPr lang="en-US" sz="1600" dirty="0" smtClean="0"/>
              <a:t>	</a:t>
            </a:r>
            <a:r>
              <a:rPr lang="en-US" sz="1600" dirty="0" smtClean="0">
                <a:hlinkClick r:id="rId3" tooltip="Mezzo-soprano"/>
              </a:rPr>
              <a:t>Mezzo-soprano</a:t>
            </a:r>
            <a:r>
              <a:rPr lang="en-US" sz="1600" dirty="0" smtClean="0"/>
              <a:t>   	</a:t>
            </a:r>
            <a:r>
              <a:rPr lang="en-US" sz="1600" dirty="0" smtClean="0">
                <a:hlinkClick r:id="rId4" tooltip="Contralto"/>
              </a:rPr>
              <a:t>Contralto</a:t>
            </a:r>
            <a:endParaRPr lang="de-AT" sz="1600" dirty="0" smtClean="0"/>
          </a:p>
          <a:p>
            <a:pPr>
              <a:lnSpc>
                <a:spcPct val="210000"/>
              </a:lnSpc>
              <a:buNone/>
            </a:pPr>
            <a:r>
              <a:rPr lang="en-US" sz="1600" b="1" dirty="0" smtClean="0"/>
              <a:t>	Male voices:</a:t>
            </a:r>
            <a:r>
              <a:rPr lang="en-US" sz="1600" dirty="0" smtClean="0"/>
              <a:t>	</a:t>
            </a:r>
            <a:r>
              <a:rPr lang="en-US" sz="1600" dirty="0" smtClean="0">
                <a:hlinkClick r:id="rId5" tooltip="Tenor"/>
              </a:rPr>
              <a:t>Tenor</a:t>
            </a:r>
            <a:r>
              <a:rPr lang="en-US" sz="1600" dirty="0" smtClean="0"/>
              <a:t>	</a:t>
            </a:r>
            <a:r>
              <a:rPr lang="en-US" sz="1600" dirty="0" smtClean="0">
                <a:hlinkClick r:id="rId6" tooltip="Baritone"/>
              </a:rPr>
              <a:t>Baritone</a:t>
            </a:r>
            <a:r>
              <a:rPr lang="en-US" sz="1600" dirty="0" smtClean="0"/>
              <a:t>		</a:t>
            </a:r>
            <a:r>
              <a:rPr lang="en-US" sz="1600" dirty="0" smtClean="0">
                <a:hlinkClick r:id="rId7" tooltip="Bass (voice type)"/>
              </a:rPr>
              <a:t>Bass</a:t>
            </a:r>
            <a:r>
              <a:rPr lang="en-US" sz="2000" dirty="0" smtClean="0"/>
              <a:t>	</a:t>
            </a:r>
          </a:p>
          <a:p>
            <a:pPr>
              <a:lnSpc>
                <a:spcPct val="210000"/>
              </a:lnSpc>
              <a:buNone/>
            </a:pPr>
            <a:r>
              <a:rPr lang="en-US" sz="2000" dirty="0" smtClean="0"/>
              <a:t>			</a:t>
            </a:r>
            <a:r>
              <a:rPr lang="en-US" sz="1400" dirty="0" smtClean="0"/>
              <a:t>Counter-Tenor </a:t>
            </a:r>
            <a:r>
              <a:rPr lang="en-US" sz="1400" dirty="0" smtClean="0"/>
              <a:t>(same voice range as mezzo)</a:t>
            </a:r>
            <a:endParaRPr lang="de-AT" sz="1400" dirty="0" smtClean="0"/>
          </a:p>
          <a:p>
            <a:pPr>
              <a:lnSpc>
                <a:spcPct val="150000"/>
              </a:lnSpc>
            </a:pP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Descending exercise </a:t>
            </a:r>
            <a:endParaRPr lang="en-US" sz="2400" dirty="0"/>
          </a:p>
        </p:txBody>
      </p:sp>
      <p:sp>
        <p:nvSpPr>
          <p:cNvPr id="3" name="Inhaltsplatzhalter 2"/>
          <p:cNvSpPr>
            <a:spLocks noGrp="1"/>
          </p:cNvSpPr>
          <p:nvPr>
            <p:ph idx="1"/>
          </p:nvPr>
        </p:nvSpPr>
        <p:spPr/>
        <p:txBody>
          <a:bodyPr/>
          <a:lstStyle/>
          <a:p>
            <a:pPr>
              <a:lnSpc>
                <a:spcPct val="200000"/>
              </a:lnSpc>
              <a:buFont typeface="Wingdings" pitchFamily="2" charset="2"/>
              <a:buChar char="Ø"/>
            </a:pPr>
            <a:r>
              <a:rPr lang="en-US" sz="1800" b="1" dirty="0" smtClean="0"/>
              <a:t>When descending</a:t>
            </a:r>
            <a:r>
              <a:rPr lang="en-US" sz="1800" dirty="0" smtClean="0"/>
              <a:t> from one register to the other such as from mixed/head voice to chest, the soprano should approach the chest voice with a </a:t>
            </a:r>
            <a:r>
              <a:rPr lang="en-US" sz="1800" b="1" dirty="0" smtClean="0"/>
              <a:t>good amount of head voice</a:t>
            </a:r>
            <a:r>
              <a:rPr lang="en-US" sz="1800" dirty="0" smtClean="0"/>
              <a:t>. This allows a smoother transition from one register to the other. </a:t>
            </a:r>
            <a:endParaRPr lang="de-AT" sz="1800" dirty="0" smtClean="0"/>
          </a:p>
          <a:p>
            <a:pPr>
              <a:buNone/>
            </a:pPr>
            <a:endParaRPr lang="en-US" dirty="0"/>
          </a:p>
        </p:txBody>
      </p:sp>
      <p:pic>
        <p:nvPicPr>
          <p:cNvPr id="4" name="Grafik 3"/>
          <p:cNvPicPr/>
          <p:nvPr/>
        </p:nvPicPr>
        <p:blipFill>
          <a:blip r:embed="rId2" cstate="print"/>
          <a:srcRect/>
          <a:stretch>
            <a:fillRect/>
          </a:stretch>
        </p:blipFill>
        <p:spPr bwMode="auto">
          <a:xfrm>
            <a:off x="1331640" y="4221088"/>
            <a:ext cx="5976664" cy="194421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Conclusion</a:t>
            </a:r>
            <a:endParaRPr lang="en-US" sz="2400" dirty="0"/>
          </a:p>
        </p:txBody>
      </p:sp>
      <p:sp>
        <p:nvSpPr>
          <p:cNvPr id="3" name="Inhaltsplatzhalter 2"/>
          <p:cNvSpPr>
            <a:spLocks noGrp="1"/>
          </p:cNvSpPr>
          <p:nvPr>
            <p:ph idx="1"/>
          </p:nvPr>
        </p:nvSpPr>
        <p:spPr/>
        <p:txBody>
          <a:bodyPr>
            <a:normAutofit fontScale="77500" lnSpcReduction="20000"/>
          </a:bodyPr>
          <a:lstStyle/>
          <a:p>
            <a:pPr>
              <a:lnSpc>
                <a:spcPct val="200000"/>
              </a:lnSpc>
              <a:buFont typeface="Wingdings" pitchFamily="2" charset="2"/>
              <a:buChar char="Ø"/>
            </a:pPr>
            <a:r>
              <a:rPr lang="en-US" sz="1800" dirty="0" smtClean="0"/>
              <a:t>Vocal teachers nowadays need to inform themselves about vocal science and their anatomical functions, in order to correct vocal issues successfully.  A knowledge about breathing management, vowel definition and registration events will help a vocal teacher to determine </a:t>
            </a:r>
            <a:r>
              <a:rPr lang="en-US" sz="1800" dirty="0" err="1" smtClean="0"/>
              <a:t>Fach</a:t>
            </a:r>
            <a:r>
              <a:rPr lang="en-US" sz="1800" dirty="0" smtClean="0"/>
              <a:t> and categorize the voice type. Richard Miller thinks, when vocal freedom is provided the </a:t>
            </a:r>
            <a:r>
              <a:rPr lang="en-US" sz="1800" dirty="0" err="1" smtClean="0"/>
              <a:t>Fach</a:t>
            </a:r>
            <a:r>
              <a:rPr lang="en-US" sz="1800" dirty="0" smtClean="0"/>
              <a:t> will find itself. I do believe in that. Sopranos are alarmed to not be temped to sing too dramatic or too high ranged roles. Every singer has it’s natural range, tessitura comfort and physical abilities.  Vocal teachers should pay attention to the appearance of their students. It is not the larynx solely which will predict a certain voice type. Physical appearance combined with construction of the larynx are distinguishing a light voice from a heavy one . After determining the voice type, it is a vocal teacher’s duty to responsibly train the student’s voice, by using scientific facts, towards a successful result. </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800" dirty="0" smtClean="0"/>
              <a:t>Voice types – Soprano </a:t>
            </a:r>
            <a:r>
              <a:rPr lang="en-US" sz="2800" dirty="0" err="1" smtClean="0"/>
              <a:t>Fach</a:t>
            </a:r>
            <a:endParaRPr lang="en-US" sz="2800" dirty="0"/>
          </a:p>
        </p:txBody>
      </p:sp>
      <p:sp>
        <p:nvSpPr>
          <p:cNvPr id="3" name="Inhaltsplatzhalter 2"/>
          <p:cNvSpPr>
            <a:spLocks noGrp="1"/>
          </p:cNvSpPr>
          <p:nvPr>
            <p:ph idx="1"/>
          </p:nvPr>
        </p:nvSpPr>
        <p:spPr>
          <a:noFill/>
        </p:spPr>
        <p:txBody>
          <a:bodyPr>
            <a:normAutofit/>
          </a:bodyPr>
          <a:lstStyle/>
          <a:p>
            <a:pPr>
              <a:lnSpc>
                <a:spcPct val="210000"/>
              </a:lnSpc>
              <a:buFont typeface="Wingdings" pitchFamily="2" charset="2"/>
              <a:buChar char="Ø"/>
            </a:pPr>
            <a:r>
              <a:rPr lang="en-US" sz="1800" b="1" dirty="0" err="1" smtClean="0"/>
              <a:t>Sopran</a:t>
            </a:r>
            <a:r>
              <a:rPr lang="en-US" sz="1800" b="1" dirty="0" smtClean="0"/>
              <a:t> voice types and their  ranges </a:t>
            </a:r>
            <a:r>
              <a:rPr lang="en-US" sz="1800" dirty="0" smtClean="0"/>
              <a:t>(Defining the voices to the most common ones)</a:t>
            </a:r>
            <a:endParaRPr lang="de-AT" sz="1800" dirty="0" smtClean="0"/>
          </a:p>
          <a:p>
            <a:pPr>
              <a:lnSpc>
                <a:spcPct val="210000"/>
              </a:lnSpc>
              <a:buFont typeface="Wingdings" pitchFamily="2" charset="2"/>
              <a:buChar char="Ø"/>
            </a:pPr>
            <a:r>
              <a:rPr lang="en-US" sz="1800" dirty="0" smtClean="0"/>
              <a:t>These ranges are approximately and can vary from the above mentioned notes in both extremes, high and low. For beginning teachers a range overview can help to select an appropriate repertoire for the student.</a:t>
            </a:r>
            <a:endParaRPr lang="de-AT" sz="1800" dirty="0" smtClean="0"/>
          </a:p>
          <a:p>
            <a:pPr>
              <a:buNone/>
            </a:pPr>
            <a:endParaRPr lang="en-US" dirty="0" smtClean="0"/>
          </a:p>
          <a:p>
            <a:pPr lvl="0">
              <a:buNone/>
            </a:pPr>
            <a:r>
              <a:rPr lang="en-US" sz="1700" dirty="0" smtClean="0"/>
              <a:t>			</a:t>
            </a:r>
          </a:p>
          <a:p>
            <a:pPr lvl="0">
              <a:buNone/>
            </a:pPr>
            <a:r>
              <a:rPr lang="en-US" sz="1700" dirty="0" smtClean="0"/>
              <a:t>	</a:t>
            </a:r>
            <a:endParaRPr lang="de-AT" sz="1700"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sz="2800" dirty="0" smtClean="0"/>
              <a:t>Soubrette</a:t>
            </a:r>
            <a:endParaRPr lang="en-US" sz="2800" dirty="0"/>
          </a:p>
        </p:txBody>
      </p:sp>
      <p:sp>
        <p:nvSpPr>
          <p:cNvPr id="3" name="Inhaltsplatzhalter 2"/>
          <p:cNvSpPr>
            <a:spLocks noGrp="1"/>
          </p:cNvSpPr>
          <p:nvPr>
            <p:ph idx="1"/>
          </p:nvPr>
        </p:nvSpPr>
        <p:spPr>
          <a:noFill/>
          <a:ln w="76200">
            <a:noFill/>
            <a:prstDash val="sysDot"/>
          </a:ln>
        </p:spPr>
        <p:txBody>
          <a:bodyPr>
            <a:normAutofit/>
          </a:bodyPr>
          <a:lstStyle/>
          <a:p>
            <a:pPr>
              <a:lnSpc>
                <a:spcPct val="200000"/>
              </a:lnSpc>
              <a:buFont typeface="Wingdings" pitchFamily="2" charset="2"/>
              <a:buChar char="Ø"/>
            </a:pPr>
            <a:r>
              <a:rPr lang="en-US" sz="1800" dirty="0" smtClean="0"/>
              <a:t>Soubrette- Young singers. Timbre: light voice, best in middle voice, no extensive coloratura. Range: between C4 and G5(or even to D6)</a:t>
            </a:r>
          </a:p>
          <a:p>
            <a:pPr>
              <a:lnSpc>
                <a:spcPct val="200000"/>
              </a:lnSpc>
              <a:buNone/>
            </a:pPr>
            <a:r>
              <a:rPr lang="en-US" sz="1800" dirty="0" smtClean="0"/>
              <a:t>	The soubrette Soprano has a lighter  vocal weight and light timbre </a:t>
            </a:r>
            <a:r>
              <a:rPr lang="en-US" sz="1800" dirty="0" smtClean="0"/>
              <a:t>compared </a:t>
            </a:r>
            <a:r>
              <a:rPr lang="en-US" sz="1800" dirty="0" smtClean="0"/>
              <a:t>to lyric soprano. Additional to that, a soubrette sings a lower range </a:t>
            </a:r>
            <a:r>
              <a:rPr lang="en-US" sz="1800" dirty="0" smtClean="0"/>
              <a:t>than the </a:t>
            </a:r>
            <a:r>
              <a:rPr lang="en-US" sz="1800" dirty="0" smtClean="0"/>
              <a:t>lyric or </a:t>
            </a:r>
            <a:r>
              <a:rPr lang="en-US" sz="1800" dirty="0" err="1" smtClean="0"/>
              <a:t>spinto</a:t>
            </a:r>
            <a:r>
              <a:rPr lang="en-US" sz="1800" smtClean="0"/>
              <a:t>. </a:t>
            </a:r>
            <a:r>
              <a:rPr lang="en-US" dirty="0" smtClean="0"/>
              <a:t/>
            </a:r>
            <a:br>
              <a:rPr lang="en-US" dirty="0" smtClean="0"/>
            </a:br>
            <a:r>
              <a:rPr lang="en-US" sz="1800" dirty="0" smtClean="0">
                <a:hlinkClick r:id="rId2"/>
              </a:rPr>
              <a:t>http</a:t>
            </a:r>
            <a:r>
              <a:rPr lang="en-US" sz="1800" dirty="0" smtClean="0">
                <a:hlinkClick r:id="rId2"/>
              </a:rPr>
              <a:t>://www.youtube.com/watch?v=4LMlLtAMICs</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lnSpc>
                <a:spcPct val="150000"/>
              </a:lnSpc>
            </a:pPr>
            <a:r>
              <a:rPr lang="en-US" sz="2800" dirty="0" err="1" smtClean="0">
                <a:solidFill>
                  <a:srgbClr val="00B0F0"/>
                </a:solidFill>
              </a:rPr>
              <a:t>Picolo</a:t>
            </a:r>
            <a:r>
              <a:rPr lang="en-US" sz="2800" dirty="0" smtClean="0">
                <a:solidFill>
                  <a:srgbClr val="00B0F0"/>
                </a:solidFill>
              </a:rPr>
              <a:t>-Coloratura</a:t>
            </a:r>
            <a:endParaRPr lang="en-US" sz="2800" dirty="0">
              <a:solidFill>
                <a:srgbClr val="00B0F0"/>
              </a:solidFill>
            </a:endParaRPr>
          </a:p>
        </p:txBody>
      </p:sp>
      <p:sp>
        <p:nvSpPr>
          <p:cNvPr id="3" name="Inhaltsplatzhalter 2"/>
          <p:cNvSpPr>
            <a:spLocks noGrp="1"/>
          </p:cNvSpPr>
          <p:nvPr>
            <p:ph idx="1"/>
          </p:nvPr>
        </p:nvSpPr>
        <p:spPr>
          <a:effectLst/>
        </p:spPr>
        <p:txBody>
          <a:bodyPr>
            <a:normAutofit/>
          </a:bodyPr>
          <a:lstStyle/>
          <a:p>
            <a:pPr>
              <a:lnSpc>
                <a:spcPct val="200000"/>
              </a:lnSpc>
              <a:buFont typeface="Wingdings" pitchFamily="2" charset="2"/>
              <a:buChar char="Ø"/>
            </a:pPr>
            <a:r>
              <a:rPr lang="en-US" sz="2000" dirty="0" smtClean="0"/>
              <a:t>Coloratura is the highest female voice and can hit C7.</a:t>
            </a:r>
          </a:p>
          <a:p>
            <a:pPr>
              <a:lnSpc>
                <a:spcPct val="200000"/>
              </a:lnSpc>
              <a:buFont typeface="Wingdings" pitchFamily="2" charset="2"/>
              <a:buChar char="Ø"/>
            </a:pPr>
            <a:r>
              <a:rPr lang="en-US" sz="2000" u="sng" dirty="0" smtClean="0"/>
              <a:t>General range: </a:t>
            </a:r>
            <a:r>
              <a:rPr lang="en-US" sz="2000" dirty="0" smtClean="0"/>
              <a:t>from around E3 to F6 in full voice. </a:t>
            </a:r>
          </a:p>
          <a:p>
            <a:pPr>
              <a:lnSpc>
                <a:spcPct val="200000"/>
              </a:lnSpc>
              <a:buFont typeface="Wingdings" pitchFamily="2" charset="2"/>
              <a:buChar char="Ø"/>
            </a:pPr>
            <a:r>
              <a:rPr lang="en-US" sz="2000" dirty="0" smtClean="0"/>
              <a:t>Coloratura sopranos have the lightest voice but show great </a:t>
            </a:r>
            <a:r>
              <a:rPr lang="en-US" sz="2000" dirty="0" err="1" smtClean="0"/>
              <a:t>agilita</a:t>
            </a:r>
            <a:r>
              <a:rPr lang="en-US" sz="2000" dirty="0" smtClean="0"/>
              <a:t> and fast </a:t>
            </a:r>
            <a:r>
              <a:rPr lang="en-US" sz="2000" dirty="0" err="1" smtClean="0"/>
              <a:t>melissmas</a:t>
            </a:r>
            <a:r>
              <a:rPr lang="en-US" sz="2000" dirty="0" smtClean="0"/>
              <a:t>. </a:t>
            </a:r>
          </a:p>
          <a:p>
            <a:pPr>
              <a:buNone/>
            </a:pPr>
            <a:endParaRPr lang="en-US" sz="1800" dirty="0" smtClean="0"/>
          </a:p>
          <a:p>
            <a:pPr>
              <a:buNone/>
            </a:pPr>
            <a:endParaRPr lang="en-US" sz="1800" dirty="0" smtClean="0"/>
          </a:p>
          <a:p>
            <a:pPr algn="ctr">
              <a:buNone/>
            </a:pPr>
            <a:r>
              <a:rPr lang="en-US" sz="1600" dirty="0" smtClean="0">
                <a:hlinkClick r:id="rId2"/>
              </a:rPr>
              <a:t>www.youtube.com/watch?v=DZjwRN6v9bE&amp;feature=player_embedded</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800" dirty="0" smtClean="0"/>
              <a:t>Lyric-coloratura</a:t>
            </a:r>
            <a:endParaRPr lang="en-US" sz="2800" dirty="0"/>
          </a:p>
        </p:txBody>
      </p:sp>
      <p:sp>
        <p:nvSpPr>
          <p:cNvPr id="3" name="Inhaltsplatzhalter 2"/>
          <p:cNvSpPr>
            <a:spLocks noGrp="1"/>
          </p:cNvSpPr>
          <p:nvPr>
            <p:ph idx="1"/>
          </p:nvPr>
        </p:nvSpPr>
        <p:spPr/>
        <p:txBody>
          <a:bodyPr>
            <a:normAutofit/>
          </a:bodyPr>
          <a:lstStyle/>
          <a:p>
            <a:pPr>
              <a:lnSpc>
                <a:spcPct val="200000"/>
              </a:lnSpc>
              <a:buFont typeface="Wingdings" pitchFamily="2" charset="2"/>
              <a:buChar char="Ø"/>
            </a:pPr>
            <a:r>
              <a:rPr lang="en-US" sz="1800" dirty="0" smtClean="0"/>
              <a:t>Lyric coloraturas have still a high and light voice, but are a bit stronger than piccolo coloraturas. Their range is from B to b6 or sometimes F6.</a:t>
            </a:r>
          </a:p>
          <a:p>
            <a:pPr>
              <a:lnSpc>
                <a:spcPct val="150000"/>
              </a:lnSpc>
            </a:pPr>
            <a:endParaRPr lang="en-US" sz="1800" dirty="0" smtClean="0"/>
          </a:p>
          <a:p>
            <a:pPr algn="ctr">
              <a:lnSpc>
                <a:spcPct val="150000"/>
              </a:lnSpc>
              <a:buNone/>
            </a:pPr>
            <a:r>
              <a:rPr lang="en-US" sz="1600" dirty="0" smtClean="0">
                <a:hlinkClick r:id="rId2"/>
              </a:rPr>
              <a:t>http://www.youtube.com/watch?v=gn5tHNcfxvI&amp;feature=player_embedded</a:t>
            </a:r>
            <a:r>
              <a:rPr lang="en-US" sz="1600" dirty="0" smtClean="0"/>
              <a:t>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Dramatic coloratura soprano</a:t>
            </a:r>
            <a:endParaRPr lang="en-US" sz="2400" dirty="0"/>
          </a:p>
        </p:txBody>
      </p:sp>
      <p:sp>
        <p:nvSpPr>
          <p:cNvPr id="3" name="Inhaltsplatzhalter 2"/>
          <p:cNvSpPr>
            <a:spLocks noGrp="1"/>
          </p:cNvSpPr>
          <p:nvPr>
            <p:ph idx="1"/>
          </p:nvPr>
        </p:nvSpPr>
        <p:spPr/>
        <p:txBody>
          <a:bodyPr>
            <a:normAutofit/>
          </a:bodyPr>
          <a:lstStyle/>
          <a:p>
            <a:pPr>
              <a:lnSpc>
                <a:spcPct val="200000"/>
              </a:lnSpc>
              <a:buFont typeface="Wingdings" pitchFamily="2" charset="2"/>
              <a:buChar char="Ø"/>
            </a:pPr>
            <a:r>
              <a:rPr lang="en-US" sz="1800" dirty="0" smtClean="0"/>
              <a:t>Dramatic </a:t>
            </a:r>
            <a:r>
              <a:rPr lang="en-US" sz="1800" dirty="0" err="1" smtClean="0"/>
              <a:t>colotura</a:t>
            </a:r>
            <a:r>
              <a:rPr lang="en-US" sz="1800" dirty="0" smtClean="0"/>
              <a:t> </a:t>
            </a:r>
            <a:r>
              <a:rPr lang="en-US" sz="1800" dirty="0" err="1" smtClean="0"/>
              <a:t>soopranos</a:t>
            </a:r>
            <a:r>
              <a:rPr lang="en-US" sz="1800" dirty="0" smtClean="0"/>
              <a:t> are hard to find, because their voice dramatic as well as agile. Their voices are bigger than lyric sopranos and can be heard over a large orchestra. Their range is from B – F6.</a:t>
            </a:r>
          </a:p>
          <a:p>
            <a:pPr>
              <a:lnSpc>
                <a:spcPct val="200000"/>
              </a:lnSpc>
            </a:pPr>
            <a:endParaRPr lang="en-US" sz="1800" dirty="0" smtClean="0"/>
          </a:p>
          <a:p>
            <a:pPr>
              <a:lnSpc>
                <a:spcPct val="200000"/>
              </a:lnSpc>
              <a:buNone/>
            </a:pPr>
            <a:r>
              <a:rPr lang="en-US" sz="1800" dirty="0" smtClean="0">
                <a:hlinkClick r:id="rId2"/>
              </a:rPr>
              <a:t>http://</a:t>
            </a:r>
            <a:r>
              <a:rPr lang="en-US" sz="1800" dirty="0" smtClean="0">
                <a:hlinkClick r:id="rId2"/>
              </a:rPr>
              <a:t>www.youtube.com/watch?v=C2ODfuMMyss&amp;feature=player_embedded</a:t>
            </a:r>
            <a:r>
              <a:rPr lang="en-US" sz="1800" dirty="0" smtClean="0"/>
              <a:t>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2400" dirty="0" smtClean="0"/>
              <a:t>Light lyric soprano</a:t>
            </a:r>
            <a:endParaRPr lang="en-US" sz="2400" dirty="0"/>
          </a:p>
        </p:txBody>
      </p:sp>
      <p:sp>
        <p:nvSpPr>
          <p:cNvPr id="3" name="Inhaltsplatzhalter 2"/>
          <p:cNvSpPr>
            <a:spLocks noGrp="1"/>
          </p:cNvSpPr>
          <p:nvPr>
            <p:ph idx="1"/>
          </p:nvPr>
        </p:nvSpPr>
        <p:spPr/>
        <p:txBody>
          <a:bodyPr>
            <a:normAutofit/>
          </a:bodyPr>
          <a:lstStyle/>
          <a:p>
            <a:pPr>
              <a:lnSpc>
                <a:spcPct val="200000"/>
              </a:lnSpc>
              <a:buFont typeface="Wingdings" pitchFamily="2" charset="2"/>
              <a:buChar char="Ø"/>
            </a:pPr>
            <a:r>
              <a:rPr lang="en-US" sz="1800" dirty="0" smtClean="0"/>
              <a:t>Light lyric soprano has a bigger voice than a soubrette but still has a sweet and youthful sound. (</a:t>
            </a:r>
            <a:r>
              <a:rPr lang="en-US" sz="1800" dirty="0" err="1" smtClean="0"/>
              <a:t>Pamina</a:t>
            </a:r>
            <a:r>
              <a:rPr lang="en-US" sz="1800" dirty="0" smtClean="0"/>
              <a:t>, Susanna, </a:t>
            </a:r>
            <a:r>
              <a:rPr lang="en-US" sz="1800" dirty="0" err="1" smtClean="0"/>
              <a:t>Lauretta</a:t>
            </a:r>
            <a:r>
              <a:rPr lang="en-US" sz="1800" dirty="0" smtClean="0"/>
              <a:t>) </a:t>
            </a:r>
          </a:p>
          <a:p>
            <a:pPr>
              <a:lnSpc>
                <a:spcPct val="200000"/>
              </a:lnSpc>
              <a:buFont typeface="Wingdings" pitchFamily="2" charset="2"/>
              <a:buChar char="Ø"/>
            </a:pPr>
            <a:r>
              <a:rPr lang="en-US" sz="1800" dirty="0" smtClean="0"/>
              <a:t>Range: B – C6</a:t>
            </a:r>
          </a:p>
          <a:p>
            <a:pPr>
              <a:lnSpc>
                <a:spcPct val="200000"/>
              </a:lnSpc>
              <a:buNone/>
            </a:pPr>
            <a:endParaRPr lang="en-US" sz="1800" dirty="0" smtClean="0"/>
          </a:p>
          <a:p>
            <a:pPr>
              <a:lnSpc>
                <a:spcPct val="200000"/>
              </a:lnSpc>
              <a:buNone/>
            </a:pPr>
            <a:r>
              <a:rPr lang="en-US" sz="1800" dirty="0" smtClean="0">
                <a:hlinkClick r:id="rId2"/>
              </a:rPr>
              <a:t>http://</a:t>
            </a:r>
            <a:r>
              <a:rPr lang="en-US" sz="1800" dirty="0" smtClean="0">
                <a:hlinkClick r:id="rId2"/>
              </a:rPr>
              <a:t>www.youtube.com/watch?v=B0yNVKiKPUA&amp;feature=player_embedded</a:t>
            </a:r>
            <a:r>
              <a:rPr lang="en-US" sz="1800" dirty="0" smtClean="0"/>
              <a:t> </a:t>
            </a:r>
            <a:endParaRPr lang="en-US"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0</TotalTime>
  <Words>1896</Words>
  <Application>Microsoft Office PowerPoint</Application>
  <PresentationFormat>Bildschirmpräsentation (4:3)</PresentationFormat>
  <Paragraphs>132</Paragraphs>
  <Slides>31</Slides>
  <Notes>0</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Modul</vt:lpstr>
      <vt:lpstr>Fach- Teaching Strategies for different voice types</vt:lpstr>
      <vt:lpstr>Defining “Fach”</vt:lpstr>
      <vt:lpstr>Determining a voice type</vt:lpstr>
      <vt:lpstr>Voice types – Soprano Fach</vt:lpstr>
      <vt:lpstr>Soubrette</vt:lpstr>
      <vt:lpstr>Picolo-Coloratura</vt:lpstr>
      <vt:lpstr>Lyric-coloratura</vt:lpstr>
      <vt:lpstr>Dramatic coloratura soprano</vt:lpstr>
      <vt:lpstr>Light lyric soprano</vt:lpstr>
      <vt:lpstr>Full lyric soprano</vt:lpstr>
      <vt:lpstr>Lyrico and Spinto soprano</vt:lpstr>
      <vt:lpstr>Dramatic sopranos</vt:lpstr>
      <vt:lpstr>Strategies to teach</vt:lpstr>
      <vt:lpstr>Strategies to teach</vt:lpstr>
      <vt:lpstr>Strategies to teach</vt:lpstr>
      <vt:lpstr>Breathing management</vt:lpstr>
      <vt:lpstr>Breathing managment</vt:lpstr>
      <vt:lpstr>Breathing Exercise</vt:lpstr>
      <vt:lpstr>Breathing Exercise</vt:lpstr>
      <vt:lpstr>Silent breath renewal </vt:lpstr>
      <vt:lpstr>Silent breath renewal</vt:lpstr>
      <vt:lpstr>Articulation + Vowel Definition</vt:lpstr>
      <vt:lpstr>Articulation + Vowel Definition</vt:lpstr>
      <vt:lpstr>“Hand mirror vowel test”</vt:lpstr>
      <vt:lpstr>Vowel Definition</vt:lpstr>
      <vt:lpstr>Registration Events</vt:lpstr>
      <vt:lpstr>Chest, head and mixed voice</vt:lpstr>
      <vt:lpstr>Registraion </vt:lpstr>
      <vt:lpstr>Registration Exercises</vt:lpstr>
      <vt:lpstr>Descending exercise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 Teaching Strategies for different voice types</dc:title>
  <dc:creator>Sevana</dc:creator>
  <cp:lastModifiedBy>Sevana</cp:lastModifiedBy>
  <cp:revision>20</cp:revision>
  <dcterms:created xsi:type="dcterms:W3CDTF">2012-03-30T06:15:53Z</dcterms:created>
  <dcterms:modified xsi:type="dcterms:W3CDTF">2012-04-05T02:27:49Z</dcterms:modified>
</cp:coreProperties>
</file>